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Lst>
  <p:notesMasterIdLst>
    <p:notesMasterId r:id="rId166"/>
  </p:notesMasterIdLst>
  <p:sldIdLst>
    <p:sldId id="625" r:id="rId5"/>
    <p:sldId id="432" r:id="rId6"/>
    <p:sldId id="579" r:id="rId7"/>
    <p:sldId id="581" r:id="rId8"/>
    <p:sldId id="424" r:id="rId9"/>
    <p:sldId id="419" r:id="rId10"/>
    <p:sldId id="403" r:id="rId11"/>
    <p:sldId id="583" r:id="rId12"/>
    <p:sldId id="648" r:id="rId13"/>
    <p:sldId id="584" r:id="rId14"/>
    <p:sldId id="370" r:id="rId15"/>
    <p:sldId id="374" r:id="rId16"/>
    <p:sldId id="376" r:id="rId17"/>
    <p:sldId id="375" r:id="rId18"/>
    <p:sldId id="377" r:id="rId19"/>
    <p:sldId id="611" r:id="rId20"/>
    <p:sldId id="670" r:id="rId21"/>
    <p:sldId id="671" r:id="rId22"/>
    <p:sldId id="672" r:id="rId23"/>
    <p:sldId id="673" r:id="rId24"/>
    <p:sldId id="674" r:id="rId25"/>
    <p:sldId id="675" r:id="rId26"/>
    <p:sldId id="612" r:id="rId27"/>
    <p:sldId id="669" r:id="rId28"/>
    <p:sldId id="378" r:id="rId29"/>
    <p:sldId id="425" r:id="rId30"/>
    <p:sldId id="438" r:id="rId31"/>
    <p:sldId id="439" r:id="rId32"/>
    <p:sldId id="440" r:id="rId33"/>
    <p:sldId id="441" r:id="rId34"/>
    <p:sldId id="442" r:id="rId35"/>
    <p:sldId id="443" r:id="rId36"/>
    <p:sldId id="380" r:id="rId37"/>
    <p:sldId id="446" r:id="rId38"/>
    <p:sldId id="452" r:id="rId39"/>
    <p:sldId id="453" r:id="rId40"/>
    <p:sldId id="454" r:id="rId41"/>
    <p:sldId id="455" r:id="rId42"/>
    <p:sldId id="451" r:id="rId43"/>
    <p:sldId id="382" r:id="rId44"/>
    <p:sldId id="383" r:id="rId45"/>
    <p:sldId id="384" r:id="rId46"/>
    <p:sldId id="385" r:id="rId47"/>
    <p:sldId id="386" r:id="rId48"/>
    <p:sldId id="387" r:id="rId49"/>
    <p:sldId id="613" r:id="rId50"/>
    <p:sldId id="614" r:id="rId51"/>
    <p:sldId id="616" r:id="rId52"/>
    <p:sldId id="617" r:id="rId53"/>
    <p:sldId id="619" r:id="rId54"/>
    <p:sldId id="610" r:id="rId55"/>
    <p:sldId id="620" r:id="rId56"/>
    <p:sldId id="388" r:id="rId57"/>
    <p:sldId id="389" r:id="rId58"/>
    <p:sldId id="621" r:id="rId59"/>
    <p:sldId id="622" r:id="rId60"/>
    <p:sldId id="390" r:id="rId61"/>
    <p:sldId id="391" r:id="rId62"/>
    <p:sldId id="491" r:id="rId63"/>
    <p:sldId id="490" r:id="rId64"/>
    <p:sldId id="392" r:id="rId65"/>
    <p:sldId id="623" r:id="rId66"/>
    <p:sldId id="624" r:id="rId67"/>
    <p:sldId id="334" r:id="rId68"/>
    <p:sldId id="677" r:id="rId69"/>
    <p:sldId id="676" r:id="rId70"/>
    <p:sldId id="420" r:id="rId71"/>
    <p:sldId id="336" r:id="rId72"/>
    <p:sldId id="337" r:id="rId73"/>
    <p:sldId id="339" r:id="rId74"/>
    <p:sldId id="434" r:id="rId75"/>
    <p:sldId id="585" r:id="rId76"/>
    <p:sldId id="586" r:id="rId77"/>
    <p:sldId id="678" r:id="rId78"/>
    <p:sldId id="587" r:id="rId79"/>
    <p:sldId id="588" r:id="rId80"/>
    <p:sldId id="589" r:id="rId81"/>
    <p:sldId id="590" r:id="rId82"/>
    <p:sldId id="591" r:id="rId83"/>
    <p:sldId id="592" r:id="rId84"/>
    <p:sldId id="593" r:id="rId85"/>
    <p:sldId id="594" r:id="rId86"/>
    <p:sldId id="397" r:id="rId87"/>
    <p:sldId id="595" r:id="rId88"/>
    <p:sldId id="398" r:id="rId89"/>
    <p:sldId id="399" r:id="rId90"/>
    <p:sldId id="400" r:id="rId91"/>
    <p:sldId id="393" r:id="rId92"/>
    <p:sldId id="401" r:id="rId93"/>
    <p:sldId id="596" r:id="rId94"/>
    <p:sldId id="394" r:id="rId95"/>
    <p:sldId id="461" r:id="rId96"/>
    <p:sldId id="402" r:id="rId97"/>
    <p:sldId id="463" r:id="rId98"/>
    <p:sldId id="462" r:id="rId99"/>
    <p:sldId id="597" r:id="rId100"/>
    <p:sldId id="598" r:id="rId101"/>
    <p:sldId id="599" r:id="rId102"/>
    <p:sldId id="600" r:id="rId103"/>
    <p:sldId id="601" r:id="rId104"/>
    <p:sldId id="602" r:id="rId105"/>
    <p:sldId id="603" r:id="rId106"/>
    <p:sldId id="405" r:id="rId107"/>
    <p:sldId id="604" r:id="rId108"/>
    <p:sldId id="395" r:id="rId109"/>
    <p:sldId id="605" r:id="rId110"/>
    <p:sldId id="396" r:id="rId111"/>
    <p:sldId id="606" r:id="rId112"/>
    <p:sldId id="607" r:id="rId113"/>
    <p:sldId id="608" r:id="rId114"/>
    <p:sldId id="628" r:id="rId115"/>
    <p:sldId id="458" r:id="rId116"/>
    <p:sldId id="629" r:id="rId117"/>
    <p:sldId id="630" r:id="rId118"/>
    <p:sldId id="679" r:id="rId119"/>
    <p:sldId id="649" r:id="rId120"/>
    <p:sldId id="680" r:id="rId121"/>
    <p:sldId id="631" r:id="rId122"/>
    <p:sldId id="632" r:id="rId123"/>
    <p:sldId id="457" r:id="rId124"/>
    <p:sldId id="456" r:id="rId125"/>
    <p:sldId id="459" r:id="rId126"/>
    <p:sldId id="633" r:id="rId127"/>
    <p:sldId id="472" r:id="rId128"/>
    <p:sldId id="634" r:id="rId129"/>
    <p:sldId id="473" r:id="rId130"/>
    <p:sldId id="681" r:id="rId131"/>
    <p:sldId id="404" r:id="rId132"/>
    <p:sldId id="635" r:id="rId133"/>
    <p:sldId id="406" r:id="rId134"/>
    <p:sldId id="495" r:id="rId135"/>
    <p:sldId id="474" r:id="rId136"/>
    <p:sldId id="408" r:id="rId137"/>
    <p:sldId id="496" r:id="rId138"/>
    <p:sldId id="643" r:id="rId139"/>
    <p:sldId id="644" r:id="rId140"/>
    <p:sldId id="409" r:id="rId141"/>
    <p:sldId id="410" r:id="rId142"/>
    <p:sldId id="479" r:id="rId143"/>
    <p:sldId id="480" r:id="rId144"/>
    <p:sldId id="475" r:id="rId145"/>
    <p:sldId id="478" r:id="rId146"/>
    <p:sldId id="638" r:id="rId147"/>
    <p:sldId id="477" r:id="rId148"/>
    <p:sldId id="484" r:id="rId149"/>
    <p:sldId id="476" r:id="rId150"/>
    <p:sldId id="482" r:id="rId151"/>
    <p:sldId id="483" r:id="rId152"/>
    <p:sldId id="460" r:id="rId153"/>
    <p:sldId id="639" r:id="rId154"/>
    <p:sldId id="640" r:id="rId155"/>
    <p:sldId id="641" r:id="rId156"/>
    <p:sldId id="642" r:id="rId157"/>
    <p:sldId id="609" r:id="rId158"/>
    <p:sldId id="433" r:id="rId159"/>
    <p:sldId id="465" r:id="rId160"/>
    <p:sldId id="333" r:id="rId161"/>
    <p:sldId id="626" r:id="rId162"/>
    <p:sldId id="627" r:id="rId163"/>
    <p:sldId id="344" r:id="rId164"/>
    <p:sldId id="428" r:id="rId1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94D"/>
    <a:srgbClr val="74C0FC"/>
    <a:srgbClr val="D0BFFF"/>
    <a:srgbClr val="BAC8FF"/>
    <a:srgbClr val="A5D8FF"/>
    <a:srgbClr val="D0EBFF"/>
    <a:srgbClr val="E7F5FF"/>
    <a:srgbClr val="B2F2BB"/>
    <a:srgbClr val="D3F9D8"/>
    <a:srgbClr val="E9F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4" autoAdjust="0"/>
    <p:restoredTop sz="89410" autoAdjust="0"/>
  </p:normalViewPr>
  <p:slideViewPr>
    <p:cSldViewPr>
      <p:cViewPr varScale="1">
        <p:scale>
          <a:sx n="121" d="100"/>
          <a:sy n="121" d="100"/>
        </p:scale>
        <p:origin x="145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watch?v=8CjifA2yw7s&amp;list=PLAwxTw4SYaPn79fsplIuZG34KwbkYSedj&amp;index=55" TargetMode="External"/><Relationship Id="rId2" Type="http://schemas.openxmlformats.org/officeDocument/2006/relationships/slide" Target="../slides/slide118.xml"/><Relationship Id="rId1" Type="http://schemas.openxmlformats.org/officeDocument/2006/relationships/notesMaster" Target="../notesMasters/notesMaster1.xml"/><Relationship Id="rId5" Type="http://schemas.openxmlformats.org/officeDocument/2006/relationships/hyperlink" Target="https://www.youtube.com/watch?v=8CjifA2yw7s&amp;list=PLAwxTw4SYaPn79fsplIuZG34KwbkYSedj&amp;index=57" TargetMode="External"/><Relationship Id="rId4" Type="http://schemas.openxmlformats.org/officeDocument/2006/relationships/hyperlink" Target="https://www.youtube.com/watch?v=8CjifA2yw7s&amp;list=PLAwxTw4SYaPn79fsplIuZG34KwbkYSedj&amp;index=56"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ABDFE1F8-040A-1A41-A2B1-F016DAD9101D}"/>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7D43A46C-1CE9-5C45-94FF-8C08974739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p:txBody>
      </p:sp>
      <p:sp>
        <p:nvSpPr>
          <p:cNvPr id="16387" name="Slide Number Placeholder 3">
            <a:extLst>
              <a:ext uri="{FF2B5EF4-FFF2-40B4-BE49-F238E27FC236}">
                <a16:creationId xmlns:a16="http://schemas.microsoft.com/office/drawing/2014/main" id="{103AB5C8-28E2-5944-AA93-5838AEA88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614EE2-FC06-3941-AEB2-3004D611FB77}" type="slidenum">
              <a:rPr lang="en-US" altLang="zh-CN"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innovation was how to organize the many DRAM chips that made up the main memory, such as multiple memory banks. Higher bandwidth is available using memory banks, by making memory and its bus wider, or by doing both. Ironically, as capacity per memory chip increases, there are fewer chips in the same-sized memory system, reducing possibilities for wider memory systems with the same capacity.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377222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Two more specific measures</a:t>
            </a:r>
            <a:endParaRPr lang="zh-CN" altLang="en-US">
              <a:latin typeface="Arial" panose="020B0604020202020204" pitchFamily="34" charset="0"/>
              <a:ea typeface="宋体" panose="02010600030101010101" pitchFamily="2" charset="-122"/>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BBE579-38BF-44F1-B776-4262AE221AD9}" type="slidenum">
              <a:rPr lang="en-US" altLang="zh-CN"/>
              <a:pPr eaLnBrk="1" hangingPunct="1"/>
              <a:t>13</a:t>
            </a:fld>
            <a:endParaRPr lang="en-US" altLang="zh-CN"/>
          </a:p>
        </p:txBody>
      </p:sp>
    </p:spTree>
    <p:extLst>
      <p:ext uri="{BB962C8B-B14F-4D97-AF65-F5344CB8AC3E}">
        <p14:creationId xmlns:p14="http://schemas.microsoft.com/office/powerpoint/2010/main" val="409482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medium type of memory</a:t>
            </a:r>
          </a:p>
          <a:p>
            <a:r>
              <a:rPr lang="en-US" altLang="zh-CN" dirty="0">
                <a:latin typeface="Arial" panose="020B0604020202020204" pitchFamily="34" charset="0"/>
                <a:ea typeface="宋体" panose="02010600030101010101" pitchFamily="2" charset="-122"/>
              </a:rPr>
              <a:t>Why SRAM is not for main memory?</a:t>
            </a:r>
            <a:endParaRPr lang="zh-CN" altLang="en-US" dirty="0">
              <a:latin typeface="Arial" panose="020B0604020202020204" pitchFamily="34" charset="0"/>
              <a:ea typeface="宋体" panose="02010600030101010101" pitchFamily="2" charset="-122"/>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F7A2A-557F-4714-91D1-97591CB33801}" type="slidenum">
              <a:rPr lang="en-US" altLang="zh-CN"/>
              <a:pPr eaLnBrk="1" hangingPunct="1"/>
              <a:t>14</a:t>
            </a:fld>
            <a:endParaRPr lang="en-US" altLang="zh-CN"/>
          </a:p>
        </p:txBody>
      </p:sp>
    </p:spTree>
    <p:extLst>
      <p:ext uri="{BB962C8B-B14F-4D97-AF65-F5344CB8AC3E}">
        <p14:creationId xmlns:p14="http://schemas.microsoft.com/office/powerpoint/2010/main" val="3655312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refer</a:t>
            </a:r>
            <a:r>
              <a:rPr lang="zh-CN" altLang="en-US" dirty="0"/>
              <a:t> </a:t>
            </a:r>
            <a:r>
              <a:rPr lang="en-US" altLang="zh-CN" dirty="0"/>
              <a:t>to </a:t>
            </a:r>
            <a:r>
              <a:rPr lang="en-US" dirty="0"/>
              <a:t>https://</a:t>
            </a:r>
            <a:r>
              <a:rPr lang="en-US" dirty="0" err="1"/>
              <a:t>www.youtube.com</a:t>
            </a:r>
            <a:r>
              <a:rPr lang="en-US" dirty="0"/>
              <a:t>/</a:t>
            </a:r>
            <a:r>
              <a:rPr lang="en-US" dirty="0" err="1"/>
              <a:t>watch?v</a:t>
            </a:r>
            <a:r>
              <a:rPr lang="en-US" dirty="0"/>
              <a:t>=xDKnMXtZKq8 for more discussions about Caching and Cache-Efficient Algorithms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144861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258582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CN" dirty="0"/>
              <a:t>onsider only a single set containing all of the m blocks in the cache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a:t>
            </a:fld>
            <a:endParaRPr lang="en-US" altLang="zh-CN"/>
          </a:p>
        </p:txBody>
      </p:sp>
    </p:spTree>
    <p:extLst>
      <p:ext uri="{BB962C8B-B14F-4D97-AF65-F5344CB8AC3E}">
        <p14:creationId xmlns:p14="http://schemas.microsoft.com/office/powerpoint/2010/main" val="34188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2.3 Internal organization of a DRAM. Modern DRAMs are organized in banks, up to 16 for DDR4. Each bank consists of a series of rows. Sending an ACT (Activate) command opens a bank and a row and loads the row into a row buffer. When the row is in the buffer, it can be </a:t>
            </a:r>
            <a:r>
              <a:rPr lang="en-US" sz="1200" kern="1200" dirty="0" err="1">
                <a:solidFill>
                  <a:schemeClr val="tx1"/>
                </a:solidFill>
                <a:effectLst/>
                <a:latin typeface="Arial" charset="0"/>
                <a:ea typeface="宋体" charset="-122"/>
                <a:cs typeface="+mn-cs"/>
              </a:rPr>
              <a:t>bbtrbansferred</a:t>
            </a:r>
            <a:r>
              <a:rPr lang="en-US" sz="1200" kern="1200" dirty="0">
                <a:solidFill>
                  <a:schemeClr val="tx1"/>
                </a:solidFill>
                <a:effectLst/>
                <a:latin typeface="Arial" charset="0"/>
                <a:ea typeface="宋体" charset="-122"/>
                <a:cs typeface="+mn-cs"/>
              </a:rPr>
              <a:t> by successive column addresses at whatever the width of the DRAM is (typically 4, 8, or 16 bits in DDR4) or by specifying a block trans- fer and the starting address. The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commend (PRE) closes the bank and row and readies it for a new access. Each command, as well as block transfers, are synchro- </a:t>
            </a:r>
            <a:r>
              <a:rPr lang="en-US" sz="1200" kern="1200" dirty="0" err="1">
                <a:solidFill>
                  <a:schemeClr val="tx1"/>
                </a:solidFill>
                <a:effectLst/>
                <a:latin typeface="Arial" charset="0"/>
                <a:ea typeface="宋体" charset="-122"/>
                <a:cs typeface="+mn-cs"/>
              </a:rPr>
              <a:t>nized</a:t>
            </a:r>
            <a:r>
              <a:rPr lang="en-US" sz="1200" kern="1200" dirty="0">
                <a:solidFill>
                  <a:schemeClr val="tx1"/>
                </a:solidFill>
                <a:effectLst/>
                <a:latin typeface="Arial" charset="0"/>
                <a:ea typeface="宋体" charset="-122"/>
                <a:cs typeface="+mn-cs"/>
              </a:rPr>
              <a:t> with a clock. See the next section discussing SDRAM. The row and column signals are sometimes called RAS and CAS, based on the original names of the signals.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2091980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Could refer to slides here fore more details: https://</a:t>
            </a:r>
            <a:r>
              <a:rPr lang="en-US" altLang="zh-CN" dirty="0" err="1">
                <a:latin typeface="Arial" panose="020B0604020202020204" pitchFamily="34" charset="0"/>
                <a:ea typeface="宋体" panose="02010600030101010101" pitchFamily="2" charset="-122"/>
              </a:rPr>
              <a:t>pubweb.eng.utah.edu</a:t>
            </a:r>
            <a:r>
              <a:rPr lang="en-US" altLang="zh-CN" dirty="0">
                <a:latin typeface="Arial" panose="020B0604020202020204" pitchFamily="34" charset="0"/>
                <a:ea typeface="宋体" panose="02010600030101010101" pitchFamily="2" charset="-122"/>
              </a:rPr>
              <a:t>/~cs6710/slides/memoryx2.pdf</a:t>
            </a:r>
          </a:p>
          <a:p>
            <a:endParaRPr lang="zh-CN" altLang="en-US" dirty="0">
              <a:latin typeface="Arial" panose="020B0604020202020204" pitchFamily="34" charset="0"/>
              <a:ea typeface="宋体" panose="02010600030101010101" pitchFamily="2" charset="-122"/>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FE60F7F-5482-4FF4-85F3-2D38C5EF3C12}" type="slidenum">
              <a:rPr lang="en-US" altLang="zh-CN"/>
              <a:pPr eaLnBrk="1" hangingPunct="1"/>
              <a:t>33</a:t>
            </a:fld>
            <a:endParaRPr lang="en-US" altLang="zh-CN"/>
          </a:p>
        </p:txBody>
      </p:sp>
    </p:spTree>
    <p:extLst>
      <p:ext uri="{BB962C8B-B14F-4D97-AF65-F5344CB8AC3E}">
        <p14:creationId xmlns:p14="http://schemas.microsoft.com/office/powerpoint/2010/main" val="723479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Row-hit first: service row-hit memory access first</a:t>
            </a:r>
          </a:p>
          <a:p>
            <a:r>
              <a:rPr lang="en-US" altLang="zh-CN" dirty="0"/>
              <a:t>Oldest-first: then service older</a:t>
            </a:r>
            <a:r>
              <a:rPr lang="en-US" altLang="zh-CN" baseline="0" dirty="0"/>
              <a:t> access first</a:t>
            </a:r>
          </a:p>
          <a:p>
            <a:endParaRPr lang="en-US" altLang="zh-CN" baseline="0" dirty="0"/>
          </a:p>
          <a:p>
            <a:r>
              <a:rPr lang="en-US" altLang="zh-CN" baseline="0" dirty="0"/>
              <a:t>For maximizing DRAM throughput</a:t>
            </a:r>
            <a:endParaRPr lang="zh-CN" altLang="en-US" dirty="0"/>
          </a:p>
        </p:txBody>
      </p:sp>
      <p:sp>
        <p:nvSpPr>
          <p:cNvPr id="4" name="灯片编号占位符 3"/>
          <p:cNvSpPr>
            <a:spLocks noGrp="1"/>
          </p:cNvSpPr>
          <p:nvPr>
            <p:ph type="sldNum" sz="quarter" idx="10"/>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352073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DRAM interface itself incorporates clock signals and knows when to start a transfer, need not (remotely) sync with the controller</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79537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ea typeface="宋体" panose="02010600030101010101" pitchFamily="2" charset="-122"/>
              </a:rPr>
              <a:t>In previous lectures, we took a lot of time to understand memory hierarchy.</a:t>
            </a:r>
          </a:p>
          <a:p>
            <a:r>
              <a:rPr lang="en-US" altLang="zh-CN" dirty="0">
                <a:latin typeface="Arial" panose="020B0604020202020204" pitchFamily="34" charset="0"/>
                <a:ea typeface="宋体" panose="02010600030101010101" pitchFamily="2" charset="-122"/>
              </a:rPr>
              <a:t>It consists of several levels of storage components.</a:t>
            </a:r>
          </a:p>
          <a:p>
            <a:r>
              <a:rPr lang="en-US" altLang="zh-CN" dirty="0">
                <a:latin typeface="Arial" panose="020B0604020202020204" pitchFamily="34" charset="0"/>
                <a:ea typeface="宋体" panose="02010600030101010101" pitchFamily="2" charset="-122"/>
              </a:rPr>
              <a:t>After data reference leaves CPU processor, it first enters cache,</a:t>
            </a:r>
          </a:p>
          <a:p>
            <a:r>
              <a:rPr lang="en-US" altLang="zh-CN" dirty="0">
                <a:latin typeface="Arial" panose="020B0604020202020204" pitchFamily="34" charset="0"/>
                <a:ea typeface="宋体" panose="02010600030101010101" pitchFamily="2" charset="-122"/>
              </a:rPr>
              <a:t>If not found, then goes to memory; then to disk if needed.</a:t>
            </a:r>
            <a:endParaRPr lang="zh-CN" altLang="en-US" dirty="0">
              <a:latin typeface="Arial" panose="020B0604020202020204" pitchFamily="34" charset="0"/>
              <a:ea typeface="宋体" panose="02010600030101010101" pitchFamily="2" charset="-122"/>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1347700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Interleaving: some blocks work while some not, save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addition of banks also reduced power, since only the row in a single bank is read and </a:t>
            </a:r>
            <a:r>
              <a:rPr lang="en-US" sz="1200" kern="1200" dirty="0" err="1">
                <a:solidFill>
                  <a:schemeClr val="tx1"/>
                </a:solidFill>
                <a:effectLst/>
                <a:latin typeface="Arial" charset="0"/>
                <a:ea typeface="宋体" charset="-122"/>
                <a:cs typeface="+mn-cs"/>
              </a:rPr>
              <a:t>precharged</a:t>
            </a:r>
            <a:r>
              <a:rPr lang="en-US" sz="1200" kern="1200" dirty="0">
                <a:solidFill>
                  <a:schemeClr val="tx1"/>
                </a:solidFill>
                <a:effectLst/>
                <a:latin typeface="Arial" charset="0"/>
                <a:ea typeface="宋体" charset="-122"/>
                <a:cs typeface="+mn-cs"/>
              </a:rPr>
              <a:t>. </a:t>
            </a:r>
            <a:endParaRPr lang="en-US" dirty="0"/>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pPr eaLnBrk="1" hangingPunct="1"/>
              <a:t>44</a:t>
            </a:fld>
            <a:endParaRPr lang="en-US" altLang="zh-CN"/>
          </a:p>
        </p:txBody>
      </p:sp>
    </p:spTree>
    <p:extLst>
      <p:ext uri="{BB962C8B-B14F-4D97-AF65-F5344CB8AC3E}">
        <p14:creationId xmlns:p14="http://schemas.microsoft.com/office/powerpoint/2010/main" val="140321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Figure2.4 Capacity and access times for DDR SDRAMs by year of production. Access time is for a random memory word and assumes a new row must be opened. If the row is in a different bank, we assume the bank is </a:t>
            </a:r>
            <a:r>
              <a:rPr lang="en-US" sz="1200" kern="1200" dirty="0" err="1">
                <a:solidFill>
                  <a:schemeClr val="tx1"/>
                </a:solidFill>
                <a:effectLst/>
                <a:latin typeface="Arial" charset="0"/>
                <a:ea typeface="宋体" charset="-122"/>
                <a:cs typeface="+mn-cs"/>
              </a:rPr>
              <a:t>precharged</a:t>
            </a:r>
            <a:r>
              <a:rPr lang="en-US" sz="1200" kern="1200" dirty="0">
                <a:solidFill>
                  <a:schemeClr val="tx1"/>
                </a:solidFill>
                <a:effectLst/>
                <a:latin typeface="Arial" charset="0"/>
                <a:ea typeface="宋体" charset="-122"/>
                <a:cs typeface="+mn-cs"/>
              </a:rPr>
              <a:t>; if the row is not open, then a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is required, and the access time is longer. As the number of banks has increased, the ability to hide the </a:t>
            </a:r>
            <a:r>
              <a:rPr lang="en-US" sz="1200" kern="1200" dirty="0" err="1">
                <a:solidFill>
                  <a:schemeClr val="tx1"/>
                </a:solidFill>
                <a:effectLst/>
                <a:latin typeface="Arial" charset="0"/>
                <a:ea typeface="宋体" charset="-122"/>
                <a:cs typeface="+mn-cs"/>
              </a:rPr>
              <a:t>precharge</a:t>
            </a:r>
            <a:r>
              <a:rPr lang="en-US" sz="1200" kern="1200" dirty="0">
                <a:solidFill>
                  <a:schemeClr val="tx1"/>
                </a:solidFill>
                <a:effectLst/>
                <a:latin typeface="Arial" charset="0"/>
                <a:ea typeface="宋体" charset="-122"/>
                <a:cs typeface="+mn-cs"/>
              </a:rPr>
              <a:t> time has also increased. DDR4 SDRAMs were initially expected in 2014, but did not begin production until early 2016.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15590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Figure2.5 Clock rates, bandwidth, and names of DDR DRAMS and DIMMs in 2016. Note the numerical relationship between the columns. The third column is twice the second, and the fourth uses the number from the third column in the name of the DRAM chip. The fifth column is eight times the third column, and a rounded version of this number is used in the name of the DIMM. DDR4 saw significant first use in 2016.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 the introduction of DDR, memory designers increasing focused on band- width, because improvements in access time were difficult. Wider DRAMs, burst transfers, and double data rate all contributed to rapid increases in memory band- width. DRAMs are commonly sold on small boards called dual inline memory modules (DIMMs) that contain 4–16 DRAM chips and that are normally organized to be 8 bytes wide (+ ECC) for desktop and server systems. When DDR SDRAMs are packaged as DIMMs, they are confusingly labeled by the peak DIMM band- width. Therefore the DIMM name PC3200 comes from 200 MHz $ 2 $ 8 bytes, or 3200 MiB/s; it is populated with DDR SDRAM chips. Sustaining the confusion, the chips themselves are labeled with the number of bits per second rather than their clock rate, so a 200 MHz DDR chip is called a DDR400. Figure 2.5 shows the relationships’ I/O clock rate, transfers per second per chip, chip bandwidth, chip name, DIMM bandwidth, and DIMM name.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312103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2.6 Power consumption for a DDR3 SDRAM operating under three </a:t>
            </a:r>
            <a:r>
              <a:rPr lang="en-US" sz="1200" kern="1200" dirty="0" err="1">
                <a:solidFill>
                  <a:schemeClr val="tx1"/>
                </a:solidFill>
                <a:effectLst/>
                <a:latin typeface="Arial" charset="0"/>
                <a:ea typeface="宋体" charset="-122"/>
                <a:cs typeface="+mn-cs"/>
              </a:rPr>
              <a:t>condi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low-power (shutdown) mode, typical system mode (DRAM is active 30% of the time for reads and 15% for writes), and fully active mode, where the DRAM is continuously reading or writing. Reads and writes assume bursts of eight transfers. These data are based on a Micron 1.5V 2GB DDR3-1066, although similar savings occur in DDR4 SDRAMs.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105154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GDRAMs or GSDRAMs (Graphics or Graphics Synchronous DRAMs) are a </a:t>
            </a:r>
            <a:r>
              <a:rPr lang="en-US" sz="1200" kern="1200" dirty="0" err="1">
                <a:solidFill>
                  <a:schemeClr val="tx1"/>
                </a:solidFill>
                <a:effectLst/>
                <a:latin typeface="Arial" charset="0"/>
                <a:ea typeface="宋体" charset="-122"/>
                <a:cs typeface="+mn-cs"/>
              </a:rPr>
              <a:t>spe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cial</a:t>
            </a:r>
            <a:r>
              <a:rPr lang="en-US" sz="1200" kern="1200" dirty="0">
                <a:solidFill>
                  <a:schemeClr val="tx1"/>
                </a:solidFill>
                <a:effectLst/>
                <a:latin typeface="Arial" charset="0"/>
                <a:ea typeface="宋体" charset="-122"/>
                <a:cs typeface="+mn-cs"/>
              </a:rPr>
              <a:t> class of DRAMs based on SDRAM designs but tailored for handling the higher bandwidth demands of graphics processing units. GDDR5 is based on DDR3 with earlier GDDRs based on DDR2. Because graphics processor units (GPUs; see Chapter 4) require more bandwidth per DRAM chip than CPUs, GDDRs have several important differences: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375511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GDDRs have wider interfaces: 32-bits versus 4, 8, or 16 in current designs. </a:t>
            </a:r>
          </a:p>
          <a:p>
            <a:r>
              <a:rPr lang="en-US" sz="1200" kern="1200" dirty="0">
                <a:solidFill>
                  <a:schemeClr val="tx1"/>
                </a:solidFill>
                <a:effectLst/>
                <a:latin typeface="Arial" charset="0"/>
                <a:ea typeface="宋体" charset="-122"/>
                <a:cs typeface="+mn-cs"/>
              </a:rPr>
              <a:t>GDDRs have a higher maximum clock rate on the data pins. To allow a higher transfer rate without incurring signaling problems, GDRAMS normally connect directly to the GPU and are attached by soldering them to the board, unlike DRAMs, which are normally arranged in an expandable array of DIMMs. </a:t>
            </a:r>
          </a:p>
          <a:p>
            <a:endParaRPr lang="zh-CN" altLang="en-US" dirty="0">
              <a:latin typeface="Arial" panose="020B0604020202020204" pitchFamily="34" charset="0"/>
              <a:ea typeface="宋体" panose="02010600030101010101" pitchFamily="2" charset="-122"/>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F1ACC6-5D4C-48F7-8109-4F3F8D46E4E3}" type="slidenum">
              <a:rPr lang="en-US" altLang="zh-CN"/>
              <a:pPr eaLnBrk="1" hangingPunct="1"/>
              <a:t>50</a:t>
            </a:fld>
            <a:endParaRPr lang="en-US" altLang="zh-CN"/>
          </a:p>
        </p:txBody>
      </p:sp>
    </p:spTree>
    <p:extLst>
      <p:ext uri="{BB962C8B-B14F-4D97-AF65-F5344CB8AC3E}">
        <p14:creationId xmlns:p14="http://schemas.microsoft.com/office/powerpoint/2010/main" val="136283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CN" dirty="0"/>
              <a:t>eat management for vertical stacking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1899138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CN" dirty="0"/>
              <a:t>hy flash memory during discussion of main memory: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Flash is used as the backup storage in PMDs in the same manner that a disk functions in a laptop or server. In addition, because most PMDs have a limited amount of DRAM, Flash may also act as a level of the memory hierarchy.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397298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NAND is a type of non-volatile flash memory, meaning it does not require power to retain or store data. Devices such as digital cameras, USB flash drives, smartphones, and SSDs utilize NAND flash memory for storage.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2071537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Large caches and main memories significantly increase the possibility of errors occurring both during the fabrication process and dynamically during operation. Errors that arise from a change in circuitry and are repeatable are called hard errors or permanent faults. Hard errors can occur during fabrication, as well as from a circuit change during operation (e.g., failure of a Flash memory cell after many writes). All DRAMs, Flash memory, and most SRAMs are manufactured with spare rows so that a small number of manufacturing defects can be accommodated by programming the replacement of a defective row by a spare row. Dynamic errors, which are changes to a cell’s contents, not a change in the circuitry, are called soft errors or transient faults.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57</a:t>
            </a:fld>
            <a:endParaRPr lang="en-US" altLang="zh-CN"/>
          </a:p>
        </p:txBody>
      </p:sp>
    </p:spTree>
    <p:extLst>
      <p:ext uri="{BB962C8B-B14F-4D97-AF65-F5344CB8AC3E}">
        <p14:creationId xmlns:p14="http://schemas.microsoft.com/office/powerpoint/2010/main" val="67419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each level goes farther from CPU processor, </a:t>
            </a:r>
          </a:p>
          <a:p>
            <a:r>
              <a:rPr lang="en-US" altLang="zh-CN">
                <a:latin typeface="Arial" panose="020B0604020202020204" pitchFamily="34" charset="0"/>
                <a:ea typeface="宋体" panose="02010600030101010101" pitchFamily="2" charset="-122"/>
              </a:rPr>
              <a:t>storage size increases while processing speed slows down.</a:t>
            </a:r>
          </a:p>
          <a:p>
            <a:r>
              <a:rPr lang="en-US" altLang="zh-CN">
                <a:latin typeface="Arial" panose="020B0604020202020204" pitchFamily="34" charset="0"/>
                <a:ea typeface="宋体" panose="02010600030101010101" pitchFamily="2" charset="-122"/>
              </a:rPr>
              <a:t>So toward faster execution, </a:t>
            </a:r>
          </a:p>
          <a:p>
            <a:r>
              <a:rPr lang="en-US" altLang="zh-CN">
                <a:latin typeface="Arial" panose="020B0604020202020204" pitchFamily="34" charset="0"/>
                <a:ea typeface="宋体" panose="02010600030101010101" pitchFamily="2" charset="-122"/>
              </a:rPr>
              <a:t>we hope that data reference can be accommodated at as higher level as possible.</a:t>
            </a:r>
            <a:endParaRPr lang="zh-CN" altLang="en-US">
              <a:latin typeface="Arial" panose="020B0604020202020204" pitchFamily="34" charset="0"/>
              <a:ea typeface="宋体" panose="02010600030101010101" pitchFamily="2" charset="-122"/>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020A8E-D42B-4B49-9E2F-31898842D118}" type="slidenum">
              <a:rPr lang="en-US" altLang="zh-CN"/>
              <a:pPr eaLnBrk="1" hangingPunct="1"/>
              <a:t>5</a:t>
            </a:fld>
            <a:endParaRPr lang="en-US" altLang="zh-CN"/>
          </a:p>
        </p:txBody>
      </p:sp>
    </p:spTree>
    <p:extLst>
      <p:ext uri="{BB962C8B-B14F-4D97-AF65-F5344CB8AC3E}">
        <p14:creationId xmlns:p14="http://schemas.microsoft.com/office/powerpoint/2010/main" val="3453064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 in nature to the RAID approach used for disks, </a:t>
            </a:r>
            <a:r>
              <a:rPr lang="en-US" sz="1200" kern="1200" dirty="0" err="1">
                <a:solidFill>
                  <a:schemeClr val="tx1"/>
                </a:solidFill>
                <a:effectLst/>
                <a:latin typeface="Arial" charset="0"/>
                <a:ea typeface="宋体" charset="-122"/>
                <a:cs typeface="+mn-cs"/>
              </a:rPr>
              <a:t>Chipkill</a:t>
            </a:r>
            <a:r>
              <a:rPr lang="en-US" sz="1200" kern="1200" dirty="0">
                <a:solidFill>
                  <a:schemeClr val="tx1"/>
                </a:solidFill>
                <a:effectLst/>
                <a:latin typeface="Arial" charset="0"/>
                <a:ea typeface="宋体" charset="-122"/>
                <a:cs typeface="+mn-cs"/>
              </a:rPr>
              <a:t> distributes the data and ECC information, so that the complete failure of a single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chip can be handled by supporting the reconstruction of the missing data from the remaining memory chips.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77071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we discuss a lot of tricks to optimize memory performance</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2.2</a:t>
            </a:r>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pPr eaLnBrk="1" hangingPunct="1"/>
              <a:t>62</a:t>
            </a:fld>
            <a:endParaRPr lang="en-US" altLang="zh-CN"/>
          </a:p>
        </p:txBody>
      </p:sp>
    </p:spTree>
    <p:extLst>
      <p:ext uri="{BB962C8B-B14F-4D97-AF65-F5344CB8AC3E}">
        <p14:creationId xmlns:p14="http://schemas.microsoft.com/office/powerpoint/2010/main" val="2481441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still remember cache, another important part in the mem hierarchy, right?</a:t>
            </a:r>
          </a:p>
          <a:p>
            <a:r>
              <a:rPr lang="en-US" altLang="zh-CN" dirty="0">
                <a:latin typeface="Arial" panose="020B0604020202020204" pitchFamily="34" charset="0"/>
                <a:ea typeface="宋体" panose="02010600030101010101" pitchFamily="2" charset="-122"/>
              </a:rPr>
              <a:t>so, the question, is how to optimize cache performance?</a:t>
            </a:r>
            <a:endParaRPr lang="zh-CN" altLang="en-US" dirty="0">
              <a:latin typeface="Arial" panose="020B0604020202020204" pitchFamily="34" charset="0"/>
              <a:ea typeface="宋体" panose="02010600030101010101" pitchFamily="2" charset="-122"/>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E4FF8F-8033-45A3-BB1F-FDBB81732941}" type="slidenum">
              <a:rPr lang="en-US" altLang="zh-CN"/>
              <a:pPr eaLnBrk="1" hangingPunct="1"/>
              <a:t>63</a:t>
            </a:fld>
            <a:endParaRPr lang="en-US" altLang="zh-CN"/>
          </a:p>
        </p:txBody>
      </p:sp>
    </p:spTree>
    <p:extLst>
      <p:ext uri="{BB962C8B-B14F-4D97-AF65-F5344CB8AC3E}">
        <p14:creationId xmlns:p14="http://schemas.microsoft.com/office/powerpoint/2010/main" val="1403385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key metric to measure cache performance is average memory access time, </a:t>
            </a:r>
          </a:p>
          <a:p>
            <a:r>
              <a:rPr lang="en-US" altLang="zh-CN">
                <a:latin typeface="Arial" panose="020B0604020202020204" pitchFamily="34" charset="0"/>
                <a:ea typeface="宋体" panose="02010600030101010101" pitchFamily="2" charset="-122"/>
              </a:rPr>
              <a:t>which is further determined by three other metrics: </a:t>
            </a:r>
          </a:p>
          <a:p>
            <a:r>
              <a:rPr lang="en-US" altLang="zh-CN">
                <a:latin typeface="Arial" panose="020B0604020202020204" pitchFamily="34" charset="0"/>
                <a:ea typeface="宋体" panose="02010600030101010101" pitchFamily="2" charset="-122"/>
              </a:rPr>
              <a:t>Hit time, miss rate, and miss penalty.</a:t>
            </a:r>
          </a:p>
          <a:p>
            <a:r>
              <a:rPr lang="en-US" altLang="zh-CN">
                <a:latin typeface="Arial" panose="020B0604020202020204" pitchFamily="34" charset="0"/>
                <a:ea typeface="宋体" panose="02010600030101010101" pitchFamily="2" charset="-122"/>
              </a:rPr>
              <a:t>Clearly, reducing any of these metrics could reduce average memory access time and thus enhance cache performance.</a:t>
            </a:r>
            <a:endParaRPr lang="zh-CN" altLang="en-US">
              <a:latin typeface="Arial" panose="020B0604020202020204" pitchFamily="34" charset="0"/>
              <a:ea typeface="宋体" panose="02010600030101010101" pitchFamily="2" charset="-122"/>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E5A2B4-3527-4988-BBBF-9C1D8658E7AD}" type="slidenum">
              <a:rPr lang="en-US" altLang="zh-CN"/>
              <a:pPr eaLnBrk="1" hangingPunct="1"/>
              <a:t>64</a:t>
            </a:fld>
            <a:endParaRPr lang="en-US" altLang="zh-CN"/>
          </a:p>
        </p:txBody>
      </p:sp>
    </p:spTree>
    <p:extLst>
      <p:ext uri="{BB962C8B-B14F-4D97-AF65-F5344CB8AC3E}">
        <p14:creationId xmlns:p14="http://schemas.microsoft.com/office/powerpoint/2010/main" val="1311215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key metric to measure cache performance is average memory access time, </a:t>
            </a:r>
          </a:p>
          <a:p>
            <a:r>
              <a:rPr lang="en-US" altLang="zh-CN">
                <a:latin typeface="Arial" panose="020B0604020202020204" pitchFamily="34" charset="0"/>
                <a:ea typeface="宋体" panose="02010600030101010101" pitchFamily="2" charset="-122"/>
              </a:rPr>
              <a:t>which is further determined by three other metrics: </a:t>
            </a:r>
          </a:p>
          <a:p>
            <a:r>
              <a:rPr lang="en-US" altLang="zh-CN">
                <a:latin typeface="Arial" panose="020B0604020202020204" pitchFamily="34" charset="0"/>
                <a:ea typeface="宋体" panose="02010600030101010101" pitchFamily="2" charset="-122"/>
              </a:rPr>
              <a:t>Hit time, miss rate, and miss penalty.</a:t>
            </a:r>
          </a:p>
          <a:p>
            <a:r>
              <a:rPr lang="en-US" altLang="zh-CN">
                <a:latin typeface="Arial" panose="020B0604020202020204" pitchFamily="34" charset="0"/>
                <a:ea typeface="宋体" panose="02010600030101010101" pitchFamily="2" charset="-122"/>
              </a:rPr>
              <a:t>Clearly, reducing any of these metrics could reduce average memory access time and thus enhance cache performance.</a:t>
            </a:r>
            <a:endParaRPr lang="zh-CN" altLang="en-US">
              <a:latin typeface="Arial" panose="020B0604020202020204" pitchFamily="34" charset="0"/>
              <a:ea typeface="宋体" panose="02010600030101010101" pitchFamily="2" charset="-122"/>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E5A2B4-3527-4988-BBBF-9C1D8658E7AD}" type="slidenum">
              <a:rPr lang="en-US" altLang="zh-CN"/>
              <a:pPr eaLnBrk="1" hangingPunct="1"/>
              <a:t>65</a:t>
            </a:fld>
            <a:endParaRPr lang="en-US" altLang="zh-CN"/>
          </a:p>
        </p:txBody>
      </p:sp>
    </p:spTree>
    <p:extLst>
      <p:ext uri="{BB962C8B-B14F-4D97-AF65-F5344CB8AC3E}">
        <p14:creationId xmlns:p14="http://schemas.microsoft.com/office/powerpoint/2010/main" val="242325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key metric to measure cache performance is average memory access time, </a:t>
            </a:r>
          </a:p>
          <a:p>
            <a:r>
              <a:rPr lang="en-US" altLang="zh-CN">
                <a:latin typeface="Arial" panose="020B0604020202020204" pitchFamily="34" charset="0"/>
                <a:ea typeface="宋体" panose="02010600030101010101" pitchFamily="2" charset="-122"/>
              </a:rPr>
              <a:t>which is further determined by three other metrics: </a:t>
            </a:r>
          </a:p>
          <a:p>
            <a:r>
              <a:rPr lang="en-US" altLang="zh-CN">
                <a:latin typeface="Arial" panose="020B0604020202020204" pitchFamily="34" charset="0"/>
                <a:ea typeface="宋体" panose="02010600030101010101" pitchFamily="2" charset="-122"/>
              </a:rPr>
              <a:t>Hit time, miss rate, and miss penalty.</a:t>
            </a:r>
          </a:p>
          <a:p>
            <a:r>
              <a:rPr lang="en-US" altLang="zh-CN">
                <a:latin typeface="Arial" panose="020B0604020202020204" pitchFamily="34" charset="0"/>
                <a:ea typeface="宋体" panose="02010600030101010101" pitchFamily="2" charset="-122"/>
              </a:rPr>
              <a:t>Clearly, reducing any of these metrics could reduce average memory access time and thus enhance cache performance.</a:t>
            </a:r>
            <a:endParaRPr lang="zh-CN" altLang="en-US">
              <a:latin typeface="Arial" panose="020B0604020202020204" pitchFamily="34" charset="0"/>
              <a:ea typeface="宋体" panose="02010600030101010101" pitchFamily="2" charset="-122"/>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E5A2B4-3527-4988-BBBF-9C1D8658E7AD}" type="slidenum">
              <a:rPr lang="en-US" altLang="zh-CN"/>
              <a:pPr eaLnBrk="1" hangingPunct="1"/>
              <a:t>66</a:t>
            </a:fld>
            <a:endParaRPr lang="en-US" altLang="zh-CN"/>
          </a:p>
        </p:txBody>
      </p:sp>
    </p:spTree>
    <p:extLst>
      <p:ext uri="{BB962C8B-B14F-4D97-AF65-F5344CB8AC3E}">
        <p14:creationId xmlns:p14="http://schemas.microsoft.com/office/powerpoint/2010/main" val="1243928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Now let’s recap the six basic optimizations we previously discussed.</a:t>
            </a:r>
          </a:p>
          <a:p>
            <a:r>
              <a:rPr lang="en-US" altLang="zh-CN" dirty="0">
                <a:latin typeface="Arial" panose="020B0604020202020204" pitchFamily="34" charset="0"/>
                <a:ea typeface="宋体" panose="02010600030101010101" pitchFamily="2" charset="-122"/>
              </a:rPr>
              <a:t>Chapter 1.1 &amp; Appendix</a:t>
            </a: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B.3</a:t>
            </a:r>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67</a:t>
            </a:fld>
            <a:endParaRPr lang="en-US" altLang="zh-CN"/>
          </a:p>
        </p:txBody>
      </p:sp>
    </p:spTree>
    <p:extLst>
      <p:ext uri="{BB962C8B-B14F-4D97-AF65-F5344CB8AC3E}">
        <p14:creationId xmlns:p14="http://schemas.microsoft.com/office/powerpoint/2010/main" val="147548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CN" dirty="0"/>
              <a:t>tatic power: leakage when not operating</a:t>
            </a:r>
          </a:p>
          <a:p>
            <a:r>
              <a:rPr lang="en-US" dirty="0"/>
              <a:t>D</a:t>
            </a:r>
            <a:r>
              <a:rPr lang="en-CN" dirty="0"/>
              <a:t>ynamic power; when performing a read or write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2273869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effectLst/>
                <a:latin typeface="Arial" charset="0"/>
                <a:ea typeface="宋体" charset="-122"/>
                <a:cs typeface="+mn-cs"/>
              </a:rPr>
              <a:t>Giving priority to read misses over writes to reduce miss penalty</a:t>
            </a:r>
            <a:r>
              <a:rPr lang="en-US" sz="1200" kern="1200" dirty="0">
                <a:solidFill>
                  <a:schemeClr val="tx1"/>
                </a:solidFill>
                <a:effectLst/>
                <a:latin typeface="Arial" charset="0"/>
                <a:ea typeface="宋体" charset="-122"/>
                <a:cs typeface="+mn-cs"/>
              </a:rPr>
              <a:t>—A write buffer is a good place to implement this optimization. Write buffers create hazards because they hold the updated value of a location needed on a read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miss—that is, a read-after-write hazard through memory. One solution is to check the contents of the write buffer on a read miss. If there are no conflicts, and if the memory system is available, sending the read before the writes reduces the miss penalty. Most processors give reads priority over writes. This choice has little effect on power consumption.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2225397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effectLst/>
                <a:latin typeface="Arial" charset="0"/>
                <a:ea typeface="宋体" charset="-122"/>
                <a:cs typeface="+mn-cs"/>
              </a:rPr>
              <a:t>Avoiding address translation during indexing of the cache to reduce hit time</a:t>
            </a:r>
            <a:r>
              <a:rPr lang="en-US" sz="1200" kern="1200" dirty="0">
                <a:solidFill>
                  <a:schemeClr val="tx1"/>
                </a:solidFill>
                <a:effectLst/>
                <a:latin typeface="Arial" charset="0"/>
                <a:ea typeface="宋体" charset="-122"/>
                <a:cs typeface="+mn-cs"/>
              </a:rPr>
              <a:t>—Caches must cope with the translation of a virtual address from the processor to a physical address to access memory. (Virtual memory is </a:t>
            </a:r>
            <a:r>
              <a:rPr lang="en-US" sz="1200" kern="1200" dirty="0" err="1">
                <a:solidFill>
                  <a:schemeClr val="tx1"/>
                </a:solidFill>
                <a:effectLst/>
                <a:latin typeface="Arial" charset="0"/>
                <a:ea typeface="宋体" charset="-122"/>
                <a:cs typeface="+mn-cs"/>
              </a:rPr>
              <a:t>cov</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ered</a:t>
            </a:r>
            <a:r>
              <a:rPr lang="en-US" sz="1200" kern="1200" dirty="0">
                <a:solidFill>
                  <a:schemeClr val="tx1"/>
                </a:solidFill>
                <a:effectLst/>
                <a:latin typeface="Arial" charset="0"/>
                <a:ea typeface="宋体" charset="-122"/>
                <a:cs typeface="+mn-cs"/>
              </a:rPr>
              <a:t> in Sections 2.4 and B.4.) A common optimization is to use the page offset—the part that is identical in both virtual and physical addresses—to index the cache, as described in Appendix B, page B-38. This virtual index/ physical tag method introduces some system complications and/or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limitations on the size and structure of the L1 cache, but the advantages of removing the translation lookaside buffer (TLB) access from the critical path outweigh the disadvantages.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361530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To this end, we may introduce multi-level cache.</a:t>
            </a:r>
            <a:endParaRPr lang="zh-CN" altLang="en-US" dirty="0">
              <a:latin typeface="Arial" panose="020B0604020202020204" pitchFamily="34" charset="0"/>
              <a:ea typeface="宋体" panose="02010600030101010101" pitchFamily="2" charset="-122"/>
            </a:endParaRPr>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BB1EEC-09EB-41AC-9E25-B8EAABC8C407}" type="slidenum">
              <a:rPr lang="en-US" altLang="zh-CN"/>
              <a:pPr eaLnBrk="1" hangingPunct="1"/>
              <a:t>6</a:t>
            </a:fld>
            <a:endParaRPr lang="en-US" altLang="zh-CN"/>
          </a:p>
        </p:txBody>
      </p:sp>
    </p:spTree>
    <p:extLst>
      <p:ext uri="{BB962C8B-B14F-4D97-AF65-F5344CB8AC3E}">
        <p14:creationId xmlns:p14="http://schemas.microsoft.com/office/powerpoint/2010/main" val="2277484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3b30f6db.B"/>
              </a:rPr>
              <a:t>Figure B.17 </a:t>
            </a:r>
            <a:r>
              <a:rPr lang="en-US" sz="1800" dirty="0">
                <a:effectLst/>
                <a:latin typeface="AdvOTce3d9a73"/>
              </a:rPr>
              <a:t>The overall picture of a hypothetical memory hierarchy going from virtual address to L2 cache access. </a:t>
            </a:r>
            <a:r>
              <a:rPr lang="en-US" sz="1800" dirty="0">
                <a:effectLst/>
                <a:latin typeface="AdvOT46dcae81"/>
              </a:rPr>
              <a:t>The page size is 16 KiB. The TLB is two-way set associative with 256 entries. The L1 cache is a direct-mapped 16 KiB, and the L2 cache is a four-way set associative with a total of 4 MiB. Both use 64-byte blocks. The virtual address is 64 bits and the physical address is 40 bits.</a:t>
            </a:r>
            <a:endParaRPr lang="en-US" dirty="0"/>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28BDB5-97F0-4308-A98C-BBF22B187E0C}" type="slidenum">
              <a:rPr lang="en-US" altLang="zh-CN"/>
              <a:pPr eaLnBrk="1" hangingPunct="1"/>
              <a:t>71</a:t>
            </a:fld>
            <a:endParaRPr lang="en-US" altLang="zh-CN"/>
          </a:p>
        </p:txBody>
      </p:sp>
    </p:spTree>
    <p:extLst>
      <p:ext uri="{BB962C8B-B14F-4D97-AF65-F5344CB8AC3E}">
        <p14:creationId xmlns:p14="http://schemas.microsoft.com/office/powerpoint/2010/main" val="3461250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a:extLst>
              <a:ext uri="{FF2B5EF4-FFF2-40B4-BE49-F238E27FC236}">
                <a16:creationId xmlns:a16="http://schemas.microsoft.com/office/drawing/2014/main" id="{6370FD1E-4763-8043-946D-BF75A52DBDA2}"/>
              </a:ext>
            </a:extLst>
          </p:cNvPr>
          <p:cNvSpPr>
            <a:spLocks noGrp="1" noRot="1" noChangeAspect="1" noChangeArrowheads="1" noTextEdit="1"/>
          </p:cNvSpPr>
          <p:nvPr>
            <p:ph type="sldImg"/>
          </p:nvPr>
        </p:nvSpPr>
        <p:spPr>
          <a:ln/>
        </p:spPr>
      </p:sp>
      <p:sp>
        <p:nvSpPr>
          <p:cNvPr id="163842" name="Notes Placeholder 2">
            <a:extLst>
              <a:ext uri="{FF2B5EF4-FFF2-40B4-BE49-F238E27FC236}">
                <a16:creationId xmlns:a16="http://schemas.microsoft.com/office/drawing/2014/main" id="{2089428B-0980-FB4F-AFEA-B5A0538F2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To gain better insights into the causes of misses, we first start with a model that sorts all misses into three simple categories </a:t>
            </a:r>
          </a:p>
          <a:p>
            <a:endParaRPr lang="en-CN" altLang="en-CN" dirty="0">
              <a:latin typeface="Arial" panose="020B0604020202020204" pitchFamily="34" charset="0"/>
            </a:endParaRPr>
          </a:p>
          <a:p>
            <a:r>
              <a:rPr lang="en-US" altLang="en-CN" i="1" dirty="0">
                <a:latin typeface="Arial" panose="020B0604020202020204" pitchFamily="34" charset="0"/>
              </a:rPr>
              <a:t>Compulsory</a:t>
            </a:r>
            <a:r>
              <a:rPr lang="en-US" altLang="en-CN" dirty="0">
                <a:latin typeface="Arial" panose="020B0604020202020204" pitchFamily="34" charset="0"/>
              </a:rPr>
              <a:t>—The very first access to a block </a:t>
            </a:r>
            <a:r>
              <a:rPr lang="en-US" altLang="en-CN" i="1" dirty="0">
                <a:latin typeface="Arial" panose="020B0604020202020204" pitchFamily="34" charset="0"/>
              </a:rPr>
              <a:t>cannot </a:t>
            </a:r>
            <a:r>
              <a:rPr lang="en-US" altLang="en-CN" dirty="0">
                <a:latin typeface="Arial" panose="020B0604020202020204" pitchFamily="34" charset="0"/>
              </a:rPr>
              <a:t>be in the cache, so the block must be brought into the cache. These are also called </a:t>
            </a:r>
            <a:r>
              <a:rPr lang="en-US" altLang="en-CN" i="1" dirty="0">
                <a:latin typeface="Arial" panose="020B0604020202020204" pitchFamily="34" charset="0"/>
              </a:rPr>
              <a:t>cold-start misses </a:t>
            </a:r>
            <a:r>
              <a:rPr lang="en-US" altLang="en-CN" dirty="0">
                <a:latin typeface="Arial" panose="020B0604020202020204" pitchFamily="34" charset="0"/>
              </a:rPr>
              <a:t>or </a:t>
            </a:r>
            <a:r>
              <a:rPr lang="en-US" altLang="en-CN" i="1" dirty="0">
                <a:latin typeface="Arial" panose="020B0604020202020204" pitchFamily="34" charset="0"/>
              </a:rPr>
              <a:t>first-reference misses.  </a:t>
            </a:r>
            <a:r>
              <a:rPr lang="en-US" altLang="en-CN" i="0" dirty="0">
                <a:latin typeface="Arial" panose="020B0604020202020204" pitchFamily="34" charset="0"/>
              </a:rPr>
              <a:t>(would be a cache miss even in an infinite cache)</a:t>
            </a:r>
            <a:endParaRPr lang="en-US" altLang="en-CN" dirty="0">
              <a:latin typeface="Arial" panose="020B0604020202020204" pitchFamily="34" charset="0"/>
            </a:endParaRPr>
          </a:p>
          <a:p>
            <a:r>
              <a:rPr lang="en-US" altLang="en-CN" i="1" dirty="0">
                <a:latin typeface="Arial" panose="020B0604020202020204" pitchFamily="34" charset="0"/>
              </a:rPr>
              <a:t>Capacity</a:t>
            </a:r>
            <a:r>
              <a:rPr lang="en-US" altLang="en-CN" dirty="0">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r>
              <a:rPr lang="zh-CN" altLang="en-US" dirty="0">
                <a:latin typeface="Arial" panose="020B0604020202020204" pitchFamily="34" charset="0"/>
              </a:rPr>
              <a:t> </a:t>
            </a:r>
            <a:r>
              <a:rPr lang="en-US" altLang="zh-CN" dirty="0">
                <a:latin typeface="Arial" panose="020B0604020202020204" pitchFamily="34" charset="0"/>
              </a:rPr>
              <a:t>(would be a cache miss even in a fully associative cache)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CN" i="1" dirty="0">
                <a:latin typeface="Arial" panose="020B0604020202020204" pitchFamily="34" charset="0"/>
              </a:rPr>
              <a:t>Conflict</a:t>
            </a:r>
            <a:r>
              <a:rPr lang="en-US" altLang="en-CN" dirty="0">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CN" i="1" dirty="0">
                <a:latin typeface="Arial" panose="020B0604020202020204" pitchFamily="34" charset="0"/>
              </a:rPr>
              <a:t>collision misses</a:t>
            </a:r>
            <a:r>
              <a:rPr lang="en-US" altLang="en-CN" dirty="0">
                <a:latin typeface="Arial" panose="020B0604020202020204" pitchFamily="34" charset="0"/>
              </a:rPr>
              <a:t>. The idea is that hits in a fully associative cache that become misses in an </a:t>
            </a:r>
            <a:r>
              <a:rPr lang="en-US" altLang="en-CN" i="1" dirty="0">
                <a:latin typeface="Arial" panose="020B0604020202020204" pitchFamily="34" charset="0"/>
              </a:rPr>
              <a:t>n</a:t>
            </a:r>
            <a:r>
              <a:rPr lang="en-US" altLang="en-CN" dirty="0">
                <a:latin typeface="Arial" panose="020B0604020202020204" pitchFamily="34" charset="0"/>
              </a:rPr>
              <a:t>-way set-associative cache are due to more than </a:t>
            </a:r>
            <a:r>
              <a:rPr lang="en-US" altLang="en-CN" i="1" dirty="0">
                <a:latin typeface="Arial" panose="020B0604020202020204" pitchFamily="34" charset="0"/>
              </a:rPr>
              <a:t>n </a:t>
            </a:r>
            <a:r>
              <a:rPr lang="en-US" altLang="en-CN" dirty="0">
                <a:latin typeface="Arial" panose="020B0604020202020204" pitchFamily="34" charset="0"/>
              </a:rPr>
              <a:t>requests on some popular sets. </a:t>
            </a:r>
            <a:r>
              <a:rPr lang="en-US" altLang="zh-CN" dirty="0">
                <a:latin typeface="Arial" panose="020B0604020202020204" pitchFamily="34" charset="0"/>
              </a:rPr>
              <a:t>(would not be a cache miss in a fully associative cache)</a:t>
            </a:r>
            <a:endParaRPr lang="en-US" altLang="en-CN" dirty="0">
              <a:latin typeface="Arial" panose="020B0604020202020204" pitchFamily="34" charset="0"/>
            </a:endParaRPr>
          </a:p>
          <a:p>
            <a:endParaRPr lang="en-US" altLang="en-CN" dirty="0">
              <a:latin typeface="Arial" panose="020B0604020202020204" pitchFamily="34" charset="0"/>
            </a:endParaRPr>
          </a:p>
          <a:p>
            <a:r>
              <a:rPr lang="en-US" altLang="en-CN" dirty="0">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p>
          <a:p>
            <a:endParaRPr lang="en-US" altLang="en-CN" dirty="0">
              <a:latin typeface="Arial" panose="020B0604020202020204" pitchFamily="34" charset="0"/>
            </a:endParaRPr>
          </a:p>
        </p:txBody>
      </p:sp>
      <p:sp>
        <p:nvSpPr>
          <p:cNvPr id="163843" name="Slide Number Placeholder 3">
            <a:extLst>
              <a:ext uri="{FF2B5EF4-FFF2-40B4-BE49-F238E27FC236}">
                <a16:creationId xmlns:a16="http://schemas.microsoft.com/office/drawing/2014/main" id="{FC343C03-2723-CD40-92F9-A7493C56CD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AFE04B-C13B-C845-AC44-EA316CF384C4}" type="slidenum">
              <a:rPr lang="en-US" altLang="zh-CN" smtClean="0"/>
              <a:pPr/>
              <a:t>73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K</a:t>
            </a:r>
            <a:r>
              <a:rPr lang="en-CN" dirty="0"/>
              <a:t>ey difference between capacity misses and conflict misses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4014784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a:extLst>
              <a:ext uri="{FF2B5EF4-FFF2-40B4-BE49-F238E27FC236}">
                <a16:creationId xmlns:a16="http://schemas.microsoft.com/office/drawing/2014/main" id="{7847C605-5B1B-6047-8A31-4EFA15D64A1C}"/>
              </a:ext>
            </a:extLst>
          </p:cNvPr>
          <p:cNvSpPr>
            <a:spLocks noGrp="1" noRot="1" noChangeAspect="1" noChangeArrowheads="1" noTextEdit="1"/>
          </p:cNvSpPr>
          <p:nvPr>
            <p:ph type="sldImg"/>
          </p:nvPr>
        </p:nvSpPr>
        <p:spPr>
          <a:ln/>
        </p:spPr>
      </p:sp>
      <p:sp>
        <p:nvSpPr>
          <p:cNvPr id="165890" name="Notes Placeholder 2">
            <a:extLst>
              <a:ext uri="{FF2B5EF4-FFF2-40B4-BE49-F238E27FC236}">
                <a16:creationId xmlns:a16="http://schemas.microsoft.com/office/drawing/2014/main" id="{F92A9AC0-1282-814D-AB2F-20D67AB929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Larger block sizes will reduce also compulsory misses. This reduction occurs because the principle of locality has two components: temporal locality and spatial locality. Larger blocks take advantage of spatial locality. </a:t>
            </a:r>
          </a:p>
          <a:p>
            <a:endParaRPr lang="en-CN" altLang="en-CN" dirty="0">
              <a:latin typeface="Arial" panose="020B0604020202020204" pitchFamily="34" charset="0"/>
            </a:endParaRPr>
          </a:p>
          <a:p>
            <a:r>
              <a:rPr lang="en-US" altLang="en-CN" dirty="0">
                <a:latin typeface="Arial" panose="020B0604020202020204" pitchFamily="34" charset="0"/>
              </a:rPr>
              <a:t>At the same time, larger blocks increase the miss penalty. Since they reduce the number of blocks in the cache, larger blocks may increase conflict misses and even capacity misses if the cache is small. Clearly, there is little reason to increase the block size to such a size that it </a:t>
            </a:r>
            <a:r>
              <a:rPr lang="en-US" altLang="en-CN" i="1" dirty="0">
                <a:latin typeface="Arial" panose="020B0604020202020204" pitchFamily="34" charset="0"/>
              </a:rPr>
              <a:t>increases </a:t>
            </a:r>
            <a:r>
              <a:rPr lang="en-US" altLang="en-CN" dirty="0">
                <a:latin typeface="Arial" panose="020B0604020202020204" pitchFamily="34" charset="0"/>
              </a:rPr>
              <a:t>the miss rate. There is also no benefit to reducing miss rate if it increases the average memory access time. The increase in miss penalty may outweigh the decrease in miss rate. </a:t>
            </a:r>
          </a:p>
          <a:p>
            <a:endParaRPr lang="en-CN" altLang="en-CN" dirty="0">
              <a:latin typeface="Arial" panose="020B0604020202020204" pitchFamily="34" charset="0"/>
            </a:endParaRPr>
          </a:p>
          <a:p>
            <a:endParaRPr lang="en-CN" altLang="en-CN" dirty="0">
              <a:latin typeface="Arial" panose="020B0604020202020204" pitchFamily="34" charset="0"/>
            </a:endParaRPr>
          </a:p>
        </p:txBody>
      </p:sp>
      <p:sp>
        <p:nvSpPr>
          <p:cNvPr id="165891" name="Slide Number Placeholder 3">
            <a:extLst>
              <a:ext uri="{FF2B5EF4-FFF2-40B4-BE49-F238E27FC236}">
                <a16:creationId xmlns:a16="http://schemas.microsoft.com/office/drawing/2014/main" id="{474465A3-F6AE-0549-9D6E-66993F876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D73DDE-5D1D-7C4D-8B5F-6087174A72F1}" type="slidenum">
              <a:rPr lang="en-US" altLang="zh-CN" smtClean="0"/>
              <a:pPr/>
              <a:t>75</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a:extLst>
              <a:ext uri="{FF2B5EF4-FFF2-40B4-BE49-F238E27FC236}">
                <a16:creationId xmlns:a16="http://schemas.microsoft.com/office/drawing/2014/main" id="{4B0B6FAB-15A0-0C44-BACF-6B403A4F8884}"/>
              </a:ext>
            </a:extLst>
          </p:cNvPr>
          <p:cNvSpPr>
            <a:spLocks noGrp="1" noRot="1" noChangeAspect="1" noChangeArrowheads="1" noTextEdit="1"/>
          </p:cNvSpPr>
          <p:nvPr>
            <p:ph type="sldImg"/>
          </p:nvPr>
        </p:nvSpPr>
        <p:spPr>
          <a:ln/>
        </p:spPr>
      </p:sp>
      <p:sp>
        <p:nvSpPr>
          <p:cNvPr id="167938" name="Notes Placeholder 2">
            <a:extLst>
              <a:ext uri="{FF2B5EF4-FFF2-40B4-BE49-F238E27FC236}">
                <a16:creationId xmlns:a16="http://schemas.microsoft.com/office/drawing/2014/main" id="{66BB2B0D-10A2-274C-B026-63E3D2223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shows the trade-off of block size versus miss rate for a set of programs and cache sizes. </a:t>
            </a:r>
          </a:p>
          <a:p>
            <a:endParaRPr lang="en-CN" altLang="en-CN">
              <a:latin typeface="Arial" panose="020B0604020202020204" pitchFamily="34" charset="0"/>
            </a:endParaRPr>
          </a:p>
        </p:txBody>
      </p:sp>
      <p:sp>
        <p:nvSpPr>
          <p:cNvPr id="167939" name="Slide Number Placeholder 3">
            <a:extLst>
              <a:ext uri="{FF2B5EF4-FFF2-40B4-BE49-F238E27FC236}">
                <a16:creationId xmlns:a16="http://schemas.microsoft.com/office/drawing/2014/main" id="{0623F0EA-4BC4-F24A-A31A-65A6E5B926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C76245-148F-6843-9220-5490825D17F1}" type="slidenum">
              <a:rPr lang="en-US" altLang="zh-CN" smtClean="0"/>
              <a:pPr/>
              <a:t>76</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a:extLst>
              <a:ext uri="{FF2B5EF4-FFF2-40B4-BE49-F238E27FC236}">
                <a16:creationId xmlns:a16="http://schemas.microsoft.com/office/drawing/2014/main" id="{1CAE0033-8806-8345-9B6B-0CCE9A2AD492}"/>
              </a:ext>
            </a:extLst>
          </p:cNvPr>
          <p:cNvSpPr>
            <a:spLocks noGrp="1" noRot="1" noChangeAspect="1" noChangeArrowheads="1" noTextEdit="1"/>
          </p:cNvSpPr>
          <p:nvPr>
            <p:ph type="sldImg"/>
          </p:nvPr>
        </p:nvSpPr>
        <p:spPr>
          <a:ln/>
        </p:spPr>
      </p:sp>
      <p:sp>
        <p:nvSpPr>
          <p:cNvPr id="172034" name="Notes Placeholder 2">
            <a:extLst>
              <a:ext uri="{FF2B5EF4-FFF2-40B4-BE49-F238E27FC236}">
                <a16:creationId xmlns:a16="http://schemas.microsoft.com/office/drawing/2014/main" id="{654E99BD-859C-BF4D-92E7-4C4D0E1852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B.12 shows the average memory access time for all block and cache sizes between those two extremes. The boldfaced entries show the fastest block size for a given cache size: 32 bytes for 4 KB and 64 bytes for the larger caches. These sizes are, in fact, popular block sizes for processor caches today. </a:t>
            </a:r>
          </a:p>
          <a:p>
            <a:endParaRPr lang="en-US" altLang="en-CN">
              <a:latin typeface="Arial" panose="020B0604020202020204" pitchFamily="34" charset="0"/>
            </a:endParaRPr>
          </a:p>
          <a:p>
            <a:r>
              <a:rPr lang="en-US" altLang="en-CN">
                <a:latin typeface="Arial" panose="020B0604020202020204" pitchFamily="34" charset="0"/>
              </a:rPr>
              <a:t>As in all of these techniques, the cache designer is trying to minimize both the miss rate and the miss penalty. The selection of block size depends on both the latency and bandwidth of the lower-level memory. High latency and high bandwidth encourage large block size since the cache gets many more bytes per miss for a small increase in miss penalty. Conversely, low latency and low band- width encourage smaller block sizes since there is little time saved from a larger block. For example, twice the miss penalty of a small block may be close to the penalty of a block twice the size. The larger number of small blocks may also reduce conflict misses.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72035" name="Slide Number Placeholder 3">
            <a:extLst>
              <a:ext uri="{FF2B5EF4-FFF2-40B4-BE49-F238E27FC236}">
                <a16:creationId xmlns:a16="http://schemas.microsoft.com/office/drawing/2014/main" id="{5C278524-CDED-7046-8F31-4DD167FC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B32CF9-0644-B64D-BDD3-DC52BB001FAF}" type="slidenum">
              <a:rPr lang="en-US" altLang="zh-CN" smtClean="0"/>
              <a:pPr/>
              <a:t>79</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a:extLst>
              <a:ext uri="{FF2B5EF4-FFF2-40B4-BE49-F238E27FC236}">
                <a16:creationId xmlns:a16="http://schemas.microsoft.com/office/drawing/2014/main" id="{DDAA818D-3463-BC4C-A948-B910211F9E86}"/>
              </a:ext>
            </a:extLst>
          </p:cNvPr>
          <p:cNvSpPr>
            <a:spLocks noGrp="1" noRot="1" noChangeAspect="1" noChangeArrowheads="1" noTextEdit="1"/>
          </p:cNvSpPr>
          <p:nvPr>
            <p:ph type="sldImg"/>
          </p:nvPr>
        </p:nvSpPr>
        <p:spPr>
          <a:ln/>
        </p:spPr>
      </p:sp>
      <p:sp>
        <p:nvSpPr>
          <p:cNvPr id="176130" name="Notes Placeholder 2">
            <a:extLst>
              <a:ext uri="{FF2B5EF4-FFF2-40B4-BE49-F238E27FC236}">
                <a16:creationId xmlns:a16="http://schemas.microsoft.com/office/drawing/2014/main" id="{B0FCD45C-EFE6-1044-A37F-FA086037DC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2:1</a:t>
            </a:r>
            <a:r>
              <a:rPr lang="zh-CN" altLang="en-US" dirty="0">
                <a:latin typeface="Arial" panose="020B0604020202020204" pitchFamily="34" charset="0"/>
              </a:rPr>
              <a:t> </a:t>
            </a:r>
            <a:r>
              <a:rPr lang="en-US" altLang="zh-CN" dirty="0">
                <a:latin typeface="Arial" panose="020B0604020202020204" pitchFamily="34" charset="0"/>
              </a:rPr>
              <a:t>cache rule of thumb: demonstrate benefits of associativity for decreasing miss rates</a:t>
            </a:r>
          </a:p>
          <a:p>
            <a:r>
              <a:rPr lang="en-US" altLang="en-CN" dirty="0">
                <a:latin typeface="Arial" panose="020B0604020202020204" pitchFamily="34" charset="0"/>
              </a:rPr>
              <a:t>However, higher-associativity increases hit time and therefore may increase memory access time for larger caches</a:t>
            </a:r>
            <a:endParaRPr lang="en-CN" altLang="en-CN" dirty="0">
              <a:latin typeface="Arial" panose="020B0604020202020204" pitchFamily="34" charset="0"/>
            </a:endParaRPr>
          </a:p>
        </p:txBody>
      </p:sp>
      <p:sp>
        <p:nvSpPr>
          <p:cNvPr id="176131" name="Slide Number Placeholder 3">
            <a:extLst>
              <a:ext uri="{FF2B5EF4-FFF2-40B4-BE49-F238E27FC236}">
                <a16:creationId xmlns:a16="http://schemas.microsoft.com/office/drawing/2014/main" id="{709542F2-CA23-EF48-AF63-F1E1ED61FC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3325F7-66F3-0341-A223-D77CAB4DC99E}" type="slidenum">
              <a:rPr lang="en-US" altLang="zh-CN" smtClean="0"/>
              <a:pPr/>
              <a:t>82</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a:extLst>
              <a:ext uri="{FF2B5EF4-FFF2-40B4-BE49-F238E27FC236}">
                <a16:creationId xmlns:a16="http://schemas.microsoft.com/office/drawing/2014/main" id="{CF516833-C8E9-5D4E-8865-9DDE14C1F428}"/>
              </a:ext>
            </a:extLst>
          </p:cNvPr>
          <p:cNvSpPr>
            <a:spLocks noGrp="1" noRot="1" noChangeAspect="1" noChangeArrowheads="1" noTextEdit="1"/>
          </p:cNvSpPr>
          <p:nvPr>
            <p:ph type="sldImg"/>
          </p:nvPr>
        </p:nvSpPr>
        <p:spPr>
          <a:ln/>
        </p:spPr>
      </p:sp>
      <p:sp>
        <p:nvSpPr>
          <p:cNvPr id="183298" name="备注占位符 2">
            <a:extLst>
              <a:ext uri="{FF2B5EF4-FFF2-40B4-BE49-F238E27FC236}">
                <a16:creationId xmlns:a16="http://schemas.microsoft.com/office/drawing/2014/main" id="{80DDEF98-AE19-3B41-9942-8F981AF117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Reducing cache misses had been the traditional focus of cache research, but the cache performance formula assures us that improvements in miss penalty can be just as beneficial as improvements in miss rate. </a:t>
            </a:r>
          </a:p>
        </p:txBody>
      </p:sp>
      <p:sp>
        <p:nvSpPr>
          <p:cNvPr id="183299" name="灯片编号占位符 3">
            <a:extLst>
              <a:ext uri="{FF2B5EF4-FFF2-40B4-BE49-F238E27FC236}">
                <a16:creationId xmlns:a16="http://schemas.microsoft.com/office/drawing/2014/main" id="{7277796B-7DCD-F249-9014-A6C2430B74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01A34FE-BB8B-7541-8031-53CEABEEBEA1}" type="slidenum">
              <a:rPr lang="en-US" altLang="zh-CN" smtClean="0"/>
              <a:pPr>
                <a:spcBef>
                  <a:spcPct val="0"/>
                </a:spcBef>
              </a:pPr>
              <a:t>88</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2701C693-CF65-A049-9959-B96A47B6B7C3}"/>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A2C79D60-7F34-3F4E-B6FB-517CF8EB04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X</a:t>
            </a:r>
            <a:r>
              <a:rPr lang="en-CN" altLang="en-CN">
                <a:latin typeface="Arial" panose="020B0604020202020204" pitchFamily="34" charset="0"/>
              </a:rPr>
              <a:t>hzczxzt, wqdy</a:t>
            </a:r>
          </a:p>
        </p:txBody>
      </p:sp>
      <p:sp>
        <p:nvSpPr>
          <p:cNvPr id="186371" name="Slide Number Placeholder 3">
            <a:extLst>
              <a:ext uri="{FF2B5EF4-FFF2-40B4-BE49-F238E27FC236}">
                <a16:creationId xmlns:a16="http://schemas.microsoft.com/office/drawing/2014/main" id="{33D85DB4-7852-0C44-A704-87601AC82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E697F6-2945-C44B-B683-6C2567A9317A}" type="slidenum">
              <a:rPr lang="en-US" altLang="zh-CN" smtClean="0"/>
              <a:pPr/>
              <a:t>90</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B281A56-35E7-C746-8EBB-E69666A93E72}"/>
              </a:ext>
            </a:extLst>
          </p:cNvPr>
          <p:cNvSpPr>
            <a:spLocks noGrp="1" noRot="1" noChangeAspect="1" noChangeArrowheads="1" noTextEdit="1"/>
          </p:cNvSpPr>
          <p:nvPr>
            <p:ph type="sldImg"/>
          </p:nvPr>
        </p:nvSpPr>
        <p:spPr>
          <a:ln/>
        </p:spPr>
      </p:sp>
      <p:sp>
        <p:nvSpPr>
          <p:cNvPr id="193538" name="Notes Placeholder 2">
            <a:extLst>
              <a:ext uri="{FF2B5EF4-FFF2-40B4-BE49-F238E27FC236}">
                <a16:creationId xmlns:a16="http://schemas.microsoft.com/office/drawing/2014/main" id="{C784545B-DCD3-614E-B42F-26911D00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Local miss rate</a:t>
            </a:r>
            <a:r>
              <a:rPr lang="en-US" altLang="en-CN">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p>
          <a:p>
            <a:r>
              <a:rPr lang="en-US" altLang="en-CN" i="1">
                <a:latin typeface="Arial" panose="020B0604020202020204" pitchFamily="34" charset="0"/>
              </a:rPr>
              <a:t>Global miss rate</a:t>
            </a:r>
            <a:r>
              <a:rPr lang="en-US" altLang="en-CN">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p>
          <a:p>
            <a:endParaRPr lang="en-CN" altLang="en-CN">
              <a:latin typeface="Arial" panose="020B0604020202020204" pitchFamily="34" charset="0"/>
            </a:endParaRPr>
          </a:p>
        </p:txBody>
      </p:sp>
      <p:sp>
        <p:nvSpPr>
          <p:cNvPr id="193539" name="Slide Number Placeholder 3">
            <a:extLst>
              <a:ext uri="{FF2B5EF4-FFF2-40B4-BE49-F238E27FC236}">
                <a16:creationId xmlns:a16="http://schemas.microsoft.com/office/drawing/2014/main" id="{78814E6D-DB85-644B-9950-2A605975AD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28FC7F-2DB4-2540-808F-FD251F6894AA}" type="slidenum">
              <a:rPr lang="en-US" altLang="zh-CN" smtClean="0"/>
              <a:pPr/>
              <a:t>96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ea typeface="宋体" panose="02010600030101010101" pitchFamily="2" charset="-122"/>
              </a:rPr>
              <a:t>To enhance memory usage efficiency and safety, </a:t>
            </a:r>
          </a:p>
          <a:p>
            <a:pPr eaLnBrk="1" hangingPunct="1"/>
            <a:r>
              <a:rPr lang="en-US" altLang="zh-CN" dirty="0">
                <a:latin typeface="Arial" panose="020B0604020202020204" pitchFamily="34" charset="0"/>
                <a:ea typeface="宋体" panose="02010600030101010101" pitchFamily="2" charset="-122"/>
              </a:rPr>
              <a:t>we also introduce virtual memory that integrates both physical memory and magnetic disk.</a:t>
            </a:r>
          </a:p>
          <a:p>
            <a:pPr eaLnBrk="1" hangingPunct="1"/>
            <a:r>
              <a:rPr lang="en-US" altLang="zh-CN" dirty="0">
                <a:latin typeface="Arial" panose="020B0604020202020204" pitchFamily="34" charset="0"/>
                <a:ea typeface="宋体" panose="02010600030101010101" pitchFamily="2" charset="-122"/>
              </a:rPr>
              <a:t>Virtual memory enables each program to independently manage allocated memory space </a:t>
            </a:r>
          </a:p>
          <a:p>
            <a:pPr eaLnBrk="1" hangingPunct="1"/>
            <a:r>
              <a:rPr lang="en-US" altLang="zh-CN" dirty="0">
                <a:latin typeface="Arial" panose="020B0604020202020204" pitchFamily="34" charset="0"/>
                <a:ea typeface="宋体" panose="02010600030101010101" pitchFamily="2" charset="-122"/>
              </a:rPr>
              <a:t>via indirect mapping from virtual address to physical address.</a:t>
            </a: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pPr eaLnBrk="1" hangingPunct="1"/>
              <a:t>7</a:t>
            </a:fld>
            <a:endParaRPr lang="en-US" altLang="zh-CN"/>
          </a:p>
        </p:txBody>
      </p:sp>
    </p:spTree>
    <p:extLst>
      <p:ext uri="{BB962C8B-B14F-4D97-AF65-F5344CB8AC3E}">
        <p14:creationId xmlns:p14="http://schemas.microsoft.com/office/powerpoint/2010/main" val="3394792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8197D7CF-7E9A-9A42-9934-73F27D553701}"/>
              </a:ext>
            </a:extLst>
          </p:cNvPr>
          <p:cNvSpPr>
            <a:spLocks noGrp="1" noRot="1" noChangeAspect="1" noChangeArrowheads="1" noTextEdit="1"/>
          </p:cNvSpPr>
          <p:nvPr>
            <p:ph type="sldImg"/>
          </p:nvPr>
        </p:nvSpPr>
        <p:spPr>
          <a:ln/>
        </p:spPr>
      </p:sp>
      <p:sp>
        <p:nvSpPr>
          <p:cNvPr id="195586" name="Notes Placeholder 2">
            <a:extLst>
              <a:ext uri="{FF2B5EF4-FFF2-40B4-BE49-F238E27FC236}">
                <a16:creationId xmlns:a16="http://schemas.microsoft.com/office/drawing/2014/main" id="{782EB945-C996-E349-9B14-6125666FB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Local miss rate</a:t>
            </a:r>
            <a:r>
              <a:rPr lang="en-US" altLang="en-CN">
                <a:latin typeface="Arial" panose="020B0604020202020204" pitchFamily="34" charset="0"/>
              </a:rPr>
              <a:t>—This rate is simply the number of misses in a cache divided by the total number of memory accesses to this cache. As you would expect, for the first-level cache it is equal to Miss rateL1, and for the second-level cache it is Miss rateL2. </a:t>
            </a:r>
          </a:p>
          <a:p>
            <a:r>
              <a:rPr lang="en-US" altLang="en-CN" i="1">
                <a:latin typeface="Arial" panose="020B0604020202020204" pitchFamily="34" charset="0"/>
              </a:rPr>
              <a:t>Global miss rate</a:t>
            </a:r>
            <a:r>
              <a:rPr lang="en-US" altLang="en-CN">
                <a:latin typeface="Arial" panose="020B0604020202020204" pitchFamily="34" charset="0"/>
              </a:rPr>
              <a:t>—The number of misses in the cache divided by the total number of memory accesses generated by the processor. Using the terms above, the global miss rate for the first-level cache is still just Miss rateL1, but for the second-level cache it is Miss rateL1 × Miss rateL2. </a:t>
            </a:r>
          </a:p>
          <a:p>
            <a:endParaRPr lang="en-CN" altLang="en-CN">
              <a:latin typeface="Arial" panose="020B0604020202020204" pitchFamily="34" charset="0"/>
            </a:endParaRPr>
          </a:p>
        </p:txBody>
      </p:sp>
      <p:sp>
        <p:nvSpPr>
          <p:cNvPr id="195587" name="Slide Number Placeholder 3">
            <a:extLst>
              <a:ext uri="{FF2B5EF4-FFF2-40B4-BE49-F238E27FC236}">
                <a16:creationId xmlns:a16="http://schemas.microsoft.com/office/drawing/2014/main" id="{A40E1031-0722-304D-A38D-086687CC12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3C602-FFEB-C84C-94A7-85D62DEA8BF2}" type="slidenum">
              <a:rPr lang="en-US" altLang="zh-CN" smtClean="0"/>
              <a:pPr/>
              <a:t>97</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a:extLst>
              <a:ext uri="{FF2B5EF4-FFF2-40B4-BE49-F238E27FC236}">
                <a16:creationId xmlns:a16="http://schemas.microsoft.com/office/drawing/2014/main" id="{C02147D1-A9A6-8C4A-A51E-E3E1CA858915}"/>
              </a:ext>
            </a:extLst>
          </p:cNvPr>
          <p:cNvSpPr>
            <a:spLocks noGrp="1" noRot="1" noChangeAspect="1" noChangeArrowheads="1" noTextEdit="1"/>
          </p:cNvSpPr>
          <p:nvPr>
            <p:ph type="sldImg"/>
          </p:nvPr>
        </p:nvSpPr>
        <p:spPr>
          <a:ln/>
        </p:spPr>
      </p:sp>
      <p:sp>
        <p:nvSpPr>
          <p:cNvPr id="197634" name="Notes Placeholder 2">
            <a:extLst>
              <a:ext uri="{FF2B5EF4-FFF2-40B4-BE49-F238E27FC236}">
                <a16:creationId xmlns:a16="http://schemas.microsoft.com/office/drawing/2014/main" id="{40B88D93-8EBD-6246-A456-EB8F747CBD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Another consideration concerns whether data in the first-level cache are in the second-level cache. </a:t>
            </a:r>
            <a:r>
              <a:rPr lang="en-US" altLang="en-CN" i="1" dirty="0">
                <a:latin typeface="Arial" panose="020B0604020202020204" pitchFamily="34" charset="0"/>
              </a:rPr>
              <a:t>Multilevel inclusion </a:t>
            </a:r>
            <a:r>
              <a:rPr lang="en-US" altLang="en-CN" dirty="0">
                <a:latin typeface="Arial" panose="020B0604020202020204" pitchFamily="34" charset="0"/>
              </a:rPr>
              <a:t>is the natural policy for memory hierarchies: L1 data are always present in L2. Inclusion is desirable because con- </a:t>
            </a:r>
            <a:r>
              <a:rPr lang="en-US" altLang="en-CN" dirty="0" err="1">
                <a:latin typeface="Arial" panose="020B0604020202020204" pitchFamily="34" charset="0"/>
              </a:rPr>
              <a:t>sistency</a:t>
            </a:r>
            <a:r>
              <a:rPr lang="en-US" altLang="en-CN" dirty="0">
                <a:latin typeface="Arial" panose="020B0604020202020204" pitchFamily="34" charset="0"/>
              </a:rPr>
              <a:t> between I/O and caches (or among caches in a multiprocessor) can be determined just by checking the second-level cache. </a:t>
            </a:r>
          </a:p>
          <a:p>
            <a:endParaRPr lang="en-CN" altLang="en-CN" dirty="0">
              <a:latin typeface="Arial" panose="020B0604020202020204" pitchFamily="34" charset="0"/>
            </a:endParaRPr>
          </a:p>
          <a:p>
            <a:r>
              <a:rPr lang="en-US" altLang="en-CN" dirty="0">
                <a:latin typeface="Arial" panose="020B0604020202020204" pitchFamily="34" charset="0"/>
              </a:rPr>
              <a:t>However, what if the designer can only afford an L2 cache that is slightly big- ger than the L1 cache? Should a significant portion of its space be used as a redundant copy of the L1 cache? In such cases a sensible opposite policy is </a:t>
            </a:r>
            <a:r>
              <a:rPr lang="en-US" altLang="en-CN" i="1" dirty="0" err="1">
                <a:latin typeface="Arial" panose="020B0604020202020204" pitchFamily="34" charset="0"/>
              </a:rPr>
              <a:t>mul</a:t>
            </a:r>
            <a:r>
              <a:rPr lang="en-US" altLang="en-CN" i="1" dirty="0">
                <a:latin typeface="Arial" panose="020B0604020202020204" pitchFamily="34" charset="0"/>
              </a:rPr>
              <a:t>- </a:t>
            </a:r>
            <a:r>
              <a:rPr lang="en-US" altLang="en-CN" i="1" dirty="0" err="1">
                <a:latin typeface="Arial" panose="020B0604020202020204" pitchFamily="34" charset="0"/>
              </a:rPr>
              <a:t>tilevel</a:t>
            </a:r>
            <a:r>
              <a:rPr lang="en-US" altLang="en-CN" i="1" dirty="0">
                <a:latin typeface="Arial" panose="020B0604020202020204" pitchFamily="34" charset="0"/>
              </a:rPr>
              <a:t> exclusion: </a:t>
            </a:r>
            <a:r>
              <a:rPr lang="en-US" altLang="en-CN" dirty="0">
                <a:latin typeface="Arial" panose="020B0604020202020204" pitchFamily="34" charset="0"/>
              </a:rPr>
              <a:t>L1 data are </a:t>
            </a:r>
            <a:r>
              <a:rPr lang="en-US" altLang="en-CN" i="1" dirty="0">
                <a:latin typeface="Arial" panose="020B0604020202020204" pitchFamily="34" charset="0"/>
              </a:rPr>
              <a:t>never </a:t>
            </a:r>
            <a:r>
              <a:rPr lang="en-US" altLang="en-CN" dirty="0">
                <a:latin typeface="Arial" panose="020B0604020202020204" pitchFamily="34" charset="0"/>
              </a:rPr>
              <a:t>found in an L2 cache. Typically, with </a:t>
            </a:r>
            <a:r>
              <a:rPr lang="en-US" altLang="en-CN" dirty="0" err="1">
                <a:latin typeface="Arial" panose="020B0604020202020204" pitchFamily="34" charset="0"/>
              </a:rPr>
              <a:t>exclu</a:t>
            </a:r>
            <a:r>
              <a:rPr lang="en-US" altLang="en-CN" dirty="0">
                <a:latin typeface="Arial" panose="020B0604020202020204" pitchFamily="34" charset="0"/>
              </a:rPr>
              <a:t>- </a:t>
            </a:r>
            <a:r>
              <a:rPr lang="en-US" altLang="en-CN" dirty="0" err="1">
                <a:latin typeface="Arial" panose="020B0604020202020204" pitchFamily="34" charset="0"/>
              </a:rPr>
              <a:t>sion</a:t>
            </a:r>
            <a:r>
              <a:rPr lang="en-US" altLang="en-CN" dirty="0">
                <a:latin typeface="Arial" panose="020B0604020202020204" pitchFamily="34" charset="0"/>
              </a:rPr>
              <a:t> a cache miss in L1 results in a swap of blocks between L1 and L2 instead of a replacement of an L1 block with an L2 block. This policy prevents wasting space in the L2 cache. </a:t>
            </a:r>
          </a:p>
          <a:p>
            <a:endParaRPr lang="en-CN" altLang="en-CN" dirty="0">
              <a:latin typeface="Arial" panose="020B0604020202020204" pitchFamily="34" charset="0"/>
            </a:endParaRPr>
          </a:p>
        </p:txBody>
      </p:sp>
      <p:sp>
        <p:nvSpPr>
          <p:cNvPr id="197635" name="Slide Number Placeholder 3">
            <a:extLst>
              <a:ext uri="{FF2B5EF4-FFF2-40B4-BE49-F238E27FC236}">
                <a16:creationId xmlns:a16="http://schemas.microsoft.com/office/drawing/2014/main" id="{99FE8C1D-2F9C-D748-9B99-FE01481612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0F9A68-CD32-2840-A9B2-979599CEBA23}" type="slidenum">
              <a:rPr lang="en-US" altLang="zh-CN" smtClean="0"/>
              <a:pPr/>
              <a:t>98</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a:extLst>
              <a:ext uri="{FF2B5EF4-FFF2-40B4-BE49-F238E27FC236}">
                <a16:creationId xmlns:a16="http://schemas.microsoft.com/office/drawing/2014/main" id="{9AAE4590-4460-FB45-A88D-A95F53131F2C}"/>
              </a:ext>
            </a:extLst>
          </p:cNvPr>
          <p:cNvSpPr>
            <a:spLocks noGrp="1" noRot="1" noChangeAspect="1" noChangeArrowheads="1" noTextEdit="1"/>
          </p:cNvSpPr>
          <p:nvPr>
            <p:ph type="sldImg"/>
          </p:nvPr>
        </p:nvSpPr>
        <p:spPr>
          <a:ln/>
        </p:spPr>
      </p:sp>
      <p:sp>
        <p:nvSpPr>
          <p:cNvPr id="203778" name="备注占位符 2">
            <a:extLst>
              <a:ext uri="{FF2B5EF4-FFF2-40B4-BE49-F238E27FC236}">
                <a16:creationId xmlns:a16="http://schemas.microsoft.com/office/drawing/2014/main" id="{BD5FDB56-20FC-F846-8E36-F90E7855CF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Subsequent reads could be served from the write buffer.</a:t>
            </a:r>
          </a:p>
          <a:p>
            <a:endParaRPr lang="en-US" altLang="zh-CN">
              <a:latin typeface="Arial" panose="020B0604020202020204" pitchFamily="34" charset="0"/>
            </a:endParaRPr>
          </a:p>
          <a:p>
            <a:r>
              <a:rPr lang="en-US" altLang="zh-CN">
                <a:latin typeface="Arial" panose="020B0604020202020204" pitchFamily="34" charset="0"/>
              </a:rPr>
              <a:t>https://en.wikipedia.org/wiki/Write_buffer</a:t>
            </a:r>
          </a:p>
        </p:txBody>
      </p:sp>
      <p:sp>
        <p:nvSpPr>
          <p:cNvPr id="203779" name="灯片编号占位符 3">
            <a:extLst>
              <a:ext uri="{FF2B5EF4-FFF2-40B4-BE49-F238E27FC236}">
                <a16:creationId xmlns:a16="http://schemas.microsoft.com/office/drawing/2014/main" id="{A9D2FFFE-96DE-3B45-82D0-21A4B13DFE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38F921-54BE-0446-BC4B-0341A7489D33}" type="slidenum">
              <a:rPr lang="en-US" altLang="zh-CN" smtClean="0"/>
              <a:pPr>
                <a:spcBef>
                  <a:spcPct val="0"/>
                </a:spcBef>
              </a:pPr>
              <a:t>103</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a:extLst>
              <a:ext uri="{FF2B5EF4-FFF2-40B4-BE49-F238E27FC236}">
                <a16:creationId xmlns:a16="http://schemas.microsoft.com/office/drawing/2014/main" id="{B4062689-C830-A844-9212-D19C32508C95}"/>
              </a:ext>
            </a:extLst>
          </p:cNvPr>
          <p:cNvSpPr>
            <a:spLocks noGrp="1" noRot="1" noChangeAspect="1" noChangeArrowheads="1" noTextEdit="1"/>
          </p:cNvSpPr>
          <p:nvPr>
            <p:ph type="sldImg"/>
          </p:nvPr>
        </p:nvSpPr>
        <p:spPr>
          <a:ln/>
        </p:spPr>
      </p:sp>
      <p:sp>
        <p:nvSpPr>
          <p:cNvPr id="205826" name="备注占位符 2">
            <a:extLst>
              <a:ext uri="{FF2B5EF4-FFF2-40B4-BE49-F238E27FC236}">
                <a16:creationId xmlns:a16="http://schemas.microsoft.com/office/drawing/2014/main" id="{E60AA5BC-0ECC-D94C-BDCC-A6E8AA59FF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Why check the write buffer?</a:t>
            </a:r>
          </a:p>
          <a:p>
            <a:endParaRPr lang="en-US" altLang="zh-CN" dirty="0">
              <a:latin typeface="Arial" panose="020B0604020202020204" pitchFamily="34" charset="0"/>
            </a:endParaRPr>
          </a:p>
          <a:p>
            <a:r>
              <a:rPr lang="en-US" altLang="zh-CN" dirty="0">
                <a:latin typeface="Arial" panose="020B0604020202020204" pitchFamily="34" charset="0"/>
              </a:rPr>
              <a:t>Read-after-write data </a:t>
            </a:r>
            <a:r>
              <a:rPr lang="en-US" altLang="zh-CN" dirty="0" err="1">
                <a:latin typeface="Arial" panose="020B0604020202020204" pitchFamily="34" charset="0"/>
              </a:rPr>
              <a:t>hazar</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en-CN" dirty="0">
                <a:latin typeface="Arial" panose="020B0604020202020204" pitchFamily="34" charset="0"/>
              </a:rPr>
              <a:t>Using the terminology from Chapter 2, this is a read-after-write data hazard in memory. Let’s follow a cache access to see the danger. The data in R3 are placed into the write buffer after the store. The following load uses the same cache index and is therefore a miss. The second load instruction tries to put the value in location 512 into register R2; this also results in a miss. If the write buffer hasn’t completed writing to location 512 in memory, the read of location 512 will put the old, wrong value into the cache block, and then into R2. Without proper pre- cautions, R3 would not be equal to R2! </a:t>
            </a:r>
          </a:p>
          <a:p>
            <a:endParaRPr lang="zh-CN" altLang="en-US" dirty="0">
              <a:latin typeface="Arial" panose="020B0604020202020204" pitchFamily="34" charset="0"/>
            </a:endParaRPr>
          </a:p>
        </p:txBody>
      </p:sp>
      <p:sp>
        <p:nvSpPr>
          <p:cNvPr id="205827" name="灯片编号占位符 3">
            <a:extLst>
              <a:ext uri="{FF2B5EF4-FFF2-40B4-BE49-F238E27FC236}">
                <a16:creationId xmlns:a16="http://schemas.microsoft.com/office/drawing/2014/main" id="{BA8A48E2-C812-F84F-85AB-A781A9EF7B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B88F74-27F1-3544-854E-593E7184EDE9}" type="slidenum">
              <a:rPr lang="en-US" altLang="zh-CN" smtClean="0"/>
              <a:pPr>
                <a:spcBef>
                  <a:spcPct val="0"/>
                </a:spcBef>
              </a:pPr>
              <a:t>104</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a:extLst>
              <a:ext uri="{FF2B5EF4-FFF2-40B4-BE49-F238E27FC236}">
                <a16:creationId xmlns:a16="http://schemas.microsoft.com/office/drawing/2014/main" id="{2BC3F6F8-145C-8243-BC0E-8B66A4DD2F65}"/>
              </a:ext>
            </a:extLst>
          </p:cNvPr>
          <p:cNvSpPr>
            <a:spLocks noGrp="1" noRot="1" noChangeAspect="1" noChangeArrowheads="1" noTextEdit="1"/>
          </p:cNvSpPr>
          <p:nvPr>
            <p:ph type="sldImg"/>
          </p:nvPr>
        </p:nvSpPr>
        <p:spPr>
          <a:ln/>
        </p:spPr>
      </p:sp>
      <p:sp>
        <p:nvSpPr>
          <p:cNvPr id="207874" name="Notes Placeholder 2">
            <a:extLst>
              <a:ext uri="{FF2B5EF4-FFF2-40B4-BE49-F238E27FC236}">
                <a16:creationId xmlns:a16="http://schemas.microsoft.com/office/drawing/2014/main" id="{01242AC5-5BAF-B343-880E-1F75F48EE6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Now that we have five optimizations that reduce cache miss penalties or miss rates, it is time to look at reducing the final component of average memory access time. Hit time is critical because it can affect the clock rate of the processor; in many processors today the cache access time limits the clock cycle rate, even for processors that take multiple clock cycles to access the cache. Hence, a fast hit time is multiplied in importance beyond the average memory access time formula because it helps everything. </a:t>
            </a:r>
          </a:p>
          <a:p>
            <a:endParaRPr lang="en-CN" altLang="en-CN" dirty="0">
              <a:latin typeface="Arial" panose="020B0604020202020204" pitchFamily="34" charset="0"/>
            </a:endParaRPr>
          </a:p>
        </p:txBody>
      </p:sp>
      <p:sp>
        <p:nvSpPr>
          <p:cNvPr id="207875" name="Slide Number Placeholder 3">
            <a:extLst>
              <a:ext uri="{FF2B5EF4-FFF2-40B4-BE49-F238E27FC236}">
                <a16:creationId xmlns:a16="http://schemas.microsoft.com/office/drawing/2014/main" id="{2B9B5F7A-2017-EA41-A5E0-61E2ACE6D0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EEF019-4C04-204B-B7F7-0DDF35EB55F5}" type="slidenum">
              <a:rPr lang="en-US" altLang="zh-CN" smtClean="0"/>
              <a:pPr/>
              <a:t>105</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幻灯片图像占位符 1">
            <a:extLst>
              <a:ext uri="{FF2B5EF4-FFF2-40B4-BE49-F238E27FC236}">
                <a16:creationId xmlns:a16="http://schemas.microsoft.com/office/drawing/2014/main" id="{4E0FC5EE-A187-3D49-8B27-546C66E90A70}"/>
              </a:ext>
            </a:extLst>
          </p:cNvPr>
          <p:cNvSpPr>
            <a:spLocks noGrp="1" noRot="1" noChangeAspect="1" noChangeArrowheads="1" noTextEdit="1"/>
          </p:cNvSpPr>
          <p:nvPr>
            <p:ph type="sldImg"/>
          </p:nvPr>
        </p:nvSpPr>
        <p:spPr>
          <a:ln/>
        </p:spPr>
      </p:sp>
      <p:sp>
        <p:nvSpPr>
          <p:cNvPr id="210946" name="备注占位符 2">
            <a:extLst>
              <a:ext uri="{FF2B5EF4-FFF2-40B4-BE49-F238E27FC236}">
                <a16:creationId xmlns:a16="http://schemas.microsoft.com/office/drawing/2014/main" id="{71B70DC1-A462-DC4C-AE93-5D75D44771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0947" name="灯片编号占位符 3">
            <a:extLst>
              <a:ext uri="{FF2B5EF4-FFF2-40B4-BE49-F238E27FC236}">
                <a16:creationId xmlns:a16="http://schemas.microsoft.com/office/drawing/2014/main" id="{0FB11C4D-F2E3-7F46-9A50-A2470CC83D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4F95B9A-EC68-1B41-BF86-328AF9EB43E8}" type="slidenum">
              <a:rPr lang="en-US" altLang="zh-CN" smtClean="0"/>
              <a:pPr>
                <a:spcBef>
                  <a:spcPct val="0"/>
                </a:spcBef>
              </a:pPr>
              <a:t>107</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幻灯片图像占位符 1">
            <a:extLst>
              <a:ext uri="{FF2B5EF4-FFF2-40B4-BE49-F238E27FC236}">
                <a16:creationId xmlns:a16="http://schemas.microsoft.com/office/drawing/2014/main" id="{8AB2EC25-EE3C-6042-A492-048CB38BD191}"/>
              </a:ext>
            </a:extLst>
          </p:cNvPr>
          <p:cNvSpPr>
            <a:spLocks noGrp="1" noRot="1" noChangeAspect="1" noChangeArrowheads="1" noTextEdit="1"/>
          </p:cNvSpPr>
          <p:nvPr>
            <p:ph type="sldImg"/>
          </p:nvPr>
        </p:nvSpPr>
        <p:spPr>
          <a:ln/>
        </p:spPr>
      </p:sp>
      <p:sp>
        <p:nvSpPr>
          <p:cNvPr id="212994" name="备注占位符 2">
            <a:extLst>
              <a:ext uri="{FF2B5EF4-FFF2-40B4-BE49-F238E27FC236}">
                <a16:creationId xmlns:a16="http://schemas.microsoft.com/office/drawing/2014/main" id="{38B7BFE2-4A48-EC49-A7DB-A0895B2439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2995" name="灯片编号占位符 3">
            <a:extLst>
              <a:ext uri="{FF2B5EF4-FFF2-40B4-BE49-F238E27FC236}">
                <a16:creationId xmlns:a16="http://schemas.microsoft.com/office/drawing/2014/main" id="{D0AC8DD9-0301-5942-A6BF-0586934C75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1C91C1-490F-CA46-9552-9E629FF3EBC5}" type="slidenum">
              <a:rPr lang="en-US" altLang="zh-CN" smtClean="0"/>
              <a:pPr>
                <a:spcBef>
                  <a:spcPct val="0"/>
                </a:spcBef>
              </a:pPr>
              <a:t>108</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a:extLst>
              <a:ext uri="{FF2B5EF4-FFF2-40B4-BE49-F238E27FC236}">
                <a16:creationId xmlns:a16="http://schemas.microsoft.com/office/drawing/2014/main" id="{FA31A47F-B2B7-4544-9671-8ABC2570E727}"/>
              </a:ext>
            </a:extLst>
          </p:cNvPr>
          <p:cNvSpPr>
            <a:spLocks noGrp="1" noRot="1" noChangeAspect="1" noChangeArrowheads="1" noTextEdit="1"/>
          </p:cNvSpPr>
          <p:nvPr>
            <p:ph type="sldImg"/>
          </p:nvPr>
        </p:nvSpPr>
        <p:spPr>
          <a:ln/>
        </p:spPr>
      </p:sp>
      <p:sp>
        <p:nvSpPr>
          <p:cNvPr id="215042" name="备注占位符 2">
            <a:extLst>
              <a:ext uri="{FF2B5EF4-FFF2-40B4-BE49-F238E27FC236}">
                <a16:creationId xmlns:a16="http://schemas.microsoft.com/office/drawing/2014/main" id="{31C1DDBA-259C-CD45-91D7-82FC43DB59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5043" name="灯片编号占位符 3">
            <a:extLst>
              <a:ext uri="{FF2B5EF4-FFF2-40B4-BE49-F238E27FC236}">
                <a16:creationId xmlns:a16="http://schemas.microsoft.com/office/drawing/2014/main" id="{5F4FD2F9-0BAE-D747-A831-5F962C0284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pPr>
                <a:spcBef>
                  <a:spcPct val="0"/>
                </a:spcBef>
              </a:pPr>
              <a:t>109</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a:extLst>
              <a:ext uri="{FF2B5EF4-FFF2-40B4-BE49-F238E27FC236}">
                <a16:creationId xmlns:a16="http://schemas.microsoft.com/office/drawing/2014/main" id="{0C6F5ECE-DB65-FC48-8EAB-8ADD435A225D}"/>
              </a:ext>
            </a:extLst>
          </p:cNvPr>
          <p:cNvSpPr>
            <a:spLocks noGrp="1" noRot="1" noChangeAspect="1" noChangeArrowheads="1" noTextEdit="1"/>
          </p:cNvSpPr>
          <p:nvPr>
            <p:ph type="sldImg"/>
          </p:nvPr>
        </p:nvSpPr>
        <p:spPr>
          <a:ln/>
        </p:spPr>
      </p:sp>
      <p:sp>
        <p:nvSpPr>
          <p:cNvPr id="217090" name="备注占位符 2">
            <a:extLst>
              <a:ext uri="{FF2B5EF4-FFF2-40B4-BE49-F238E27FC236}">
                <a16:creationId xmlns:a16="http://schemas.microsoft.com/office/drawing/2014/main" id="{6625F3F5-487F-D241-AD64-D4E3D5DCA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7091" name="灯片编号占位符 3">
            <a:extLst>
              <a:ext uri="{FF2B5EF4-FFF2-40B4-BE49-F238E27FC236}">
                <a16:creationId xmlns:a16="http://schemas.microsoft.com/office/drawing/2014/main" id="{9F37F724-A1A8-5F4F-96BF-C3DA290279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pPr>
                <a:spcBef>
                  <a:spcPct val="0"/>
                </a:spcBef>
              </a:pPr>
              <a:t>110</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F0589CB0-8D84-AD4C-9D7D-3DA53E79B1AE}"/>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75C90023-D5AF-D44F-83F6-4BA24288C9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Based on these basics of virtual memory,</a:t>
            </a:r>
          </a:p>
          <a:p>
            <a:r>
              <a:rPr lang="en-US" altLang="zh-CN" dirty="0">
                <a:latin typeface="Arial" panose="020B0604020202020204" pitchFamily="34" charset="0"/>
                <a:ea typeface="宋体" panose="02010600030101010101" pitchFamily="2" charset="-122"/>
              </a:rPr>
              <a:t>Now let’s discuss how exactly virtual memory works.</a:t>
            </a:r>
            <a:endParaRPr lang="zh-CN" altLang="en-US" dirty="0">
              <a:latin typeface="Arial" panose="020B0604020202020204" pitchFamily="34" charset="0"/>
              <a:ea typeface="宋体" panose="02010600030101010101" pitchFamily="2" charset="-122"/>
            </a:endParaRPr>
          </a:p>
        </p:txBody>
      </p:sp>
      <p:sp>
        <p:nvSpPr>
          <p:cNvPr id="73731" name="灯片编号占位符 3">
            <a:extLst>
              <a:ext uri="{FF2B5EF4-FFF2-40B4-BE49-F238E27FC236}">
                <a16:creationId xmlns:a16="http://schemas.microsoft.com/office/drawing/2014/main" id="{86744000-20E9-584A-B19C-838A6D57F1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9BD745-4D03-4646-AF55-8E5EFD8F69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 The levels in a typical memory hierarchy in a personal mobile device (PMD), such as a cell phone or tablet (A), in a laptop or desktop computer (B), and in a server (C). As we move farther away from the processor, the memory in the level below becomes slower and larger. Note that the time units change by a factor of 109 from pico- seconds to milliseconds in the case of magnetic disks and that the size units change by a factor of 1010 from thou- sands of bytes to tens of terabytes. If we were to add warehouse-sized computers, as opposed to just servers, the capacity scale would increase by three to six orders of magnitude. Solid-state drives (SSDs) composed of Flash are used exclusively in PMDs, and heavily in both laptops and desktops. In many desktops, the primary storage system is SSD, and expansion disks are primarily hard disk drives (HDDs). Likewise, many servers mix SSDs and HDDs. </a:t>
            </a:r>
            <a:endParaRPr lang="en-US" dirty="0"/>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pPr eaLnBrk="1" hangingPunct="1"/>
              <a:t>8</a:t>
            </a:fld>
            <a:endParaRPr lang="en-US" altLang="zh-CN"/>
          </a:p>
        </p:txBody>
      </p:sp>
    </p:spTree>
    <p:extLst>
      <p:ext uri="{BB962C8B-B14F-4D97-AF65-F5344CB8AC3E}">
        <p14:creationId xmlns:p14="http://schemas.microsoft.com/office/powerpoint/2010/main" val="3975663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E184D3AB-E011-624D-AD42-7479CA02C082}"/>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C92AD27-B72E-B747-9078-FBBC30225B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In particular, we’ll walk through its working principles via investigating four questions.</a:t>
            </a:r>
            <a:endParaRPr lang="zh-CN" altLang="en-US">
              <a:latin typeface="Arial" panose="020B0604020202020204" pitchFamily="34" charset="0"/>
              <a:ea typeface="宋体" panose="02010600030101010101" pitchFamily="2" charset="-122"/>
            </a:endParaRPr>
          </a:p>
        </p:txBody>
      </p:sp>
      <p:sp>
        <p:nvSpPr>
          <p:cNvPr id="75779" name="灯片编号占位符 3">
            <a:extLst>
              <a:ext uri="{FF2B5EF4-FFF2-40B4-BE49-F238E27FC236}">
                <a16:creationId xmlns:a16="http://schemas.microsoft.com/office/drawing/2014/main" id="{9A9E7125-93C6-DE43-8129-CA62CD9B4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9B04B-0423-054C-AF6E-DD81C1C311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58A6999D-C913-BC4F-9A76-8BD73420E723}"/>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F944A447-DAAD-E94A-9569-89CCC9E17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first question, block placement in memory.</a:t>
            </a:r>
          </a:p>
          <a:p>
            <a:r>
              <a:rPr lang="en-US" altLang="zh-CN">
                <a:latin typeface="Arial" panose="020B0604020202020204" pitchFamily="34" charset="0"/>
                <a:ea typeface="宋体" panose="02010600030101010101" pitchFamily="2" charset="-122"/>
              </a:rPr>
              <a:t>Still remember block placement strategies when we discussed about cache?</a:t>
            </a:r>
          </a:p>
          <a:p>
            <a:r>
              <a:rPr lang="en-US" altLang="zh-CN">
                <a:latin typeface="Arial" panose="020B0604020202020204" pitchFamily="34" charset="0"/>
                <a:ea typeface="宋体" panose="02010600030101010101" pitchFamily="2" charset="-122"/>
              </a:rPr>
              <a:t>For memory, block placement is fully associative, that is, the OS allows blocks to be placed anywhere in the memory.</a:t>
            </a:r>
          </a:p>
          <a:p>
            <a:r>
              <a:rPr lang="en-US" altLang="zh-CN">
                <a:latin typeface="Arial" panose="020B0604020202020204" pitchFamily="34" charset="0"/>
                <a:ea typeface="宋体" panose="02010600030101010101" pitchFamily="2" charset="-122"/>
              </a:rPr>
              <a:t>The main reason is to load as more blocks as possible to memory, as access to a rotating disk upon memory miss causes high miss penalty.</a:t>
            </a:r>
            <a:endParaRPr lang="zh-CN" altLang="en-US">
              <a:latin typeface="Arial" panose="020B0604020202020204" pitchFamily="34" charset="0"/>
              <a:ea typeface="宋体" panose="02010600030101010101" pitchFamily="2" charset="-122"/>
            </a:endParaRPr>
          </a:p>
        </p:txBody>
      </p:sp>
      <p:sp>
        <p:nvSpPr>
          <p:cNvPr id="77827" name="灯片编号占位符 3">
            <a:extLst>
              <a:ext uri="{FF2B5EF4-FFF2-40B4-BE49-F238E27FC236}">
                <a16:creationId xmlns:a16="http://schemas.microsoft.com/office/drawing/2014/main" id="{409B230D-50F0-1B44-B198-4E216190D3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2A07CF-04BC-8848-AD21-E794716097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3371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9292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9076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16966D04-321B-D14C-8192-53B57C77A6D0}"/>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DDAEAD11-80C2-0946-8CED-B498BBB787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But there should be cases when certain block cannot be found in memory, right?</a:t>
            </a:r>
          </a:p>
          <a:p>
            <a:r>
              <a:rPr lang="en-US" altLang="zh-CN" dirty="0">
                <a:latin typeface="Arial" panose="020B0604020202020204" pitchFamily="34" charset="0"/>
                <a:ea typeface="宋体" panose="02010600030101010101" pitchFamily="2" charset="-122"/>
              </a:rPr>
              <a:t>In this case, we face with the third question, which block to replace upon memory miss.</a:t>
            </a:r>
          </a:p>
          <a:p>
            <a:r>
              <a:rPr lang="en-US" altLang="zh-CN" dirty="0">
                <a:latin typeface="Arial" panose="020B0604020202020204" pitchFamily="34" charset="0"/>
                <a:ea typeface="宋体" panose="02010600030101010101" pitchFamily="2" charset="-122"/>
              </a:rPr>
              <a:t>The replacement strategy is to replace the least recently used block.</a:t>
            </a:r>
          </a:p>
          <a:p>
            <a:r>
              <a:rPr lang="en-US" altLang="zh-CN" dirty="0">
                <a:latin typeface="Arial" panose="020B0604020202020204" pitchFamily="34" charset="0"/>
                <a:ea typeface="宋体" panose="02010600030101010101" pitchFamily="2" charset="-122"/>
              </a:rPr>
              <a:t>The idea is using a use bit to mark a block when it’s accessed. This way, blocks with use bits unset could be selected as targets for replacement. </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More LRU design strategies:</a:t>
            </a:r>
          </a:p>
          <a:p>
            <a:r>
              <a:rPr lang="en-US" sz="1200" dirty="0"/>
              <a:t>W</a:t>
            </a:r>
            <a:r>
              <a:rPr lang="en-CN" sz="1200" dirty="0"/>
              <a:t>ith counters per block, e.g., 4-way set associative, then log4=2 bits per counter; </a:t>
            </a:r>
            <a:r>
              <a:rPr lang="en-US" sz="1200" dirty="0">
                <a:hlinkClick r:id="rId3"/>
              </a:rPr>
              <a:t>https://www.youtube.com/watch?v=8CjifA2yw7s&amp;list=PLAwxTw4SYaPn79fsplIuZG34KwbkYSedj&amp;index=55</a:t>
            </a:r>
            <a:endParaRPr lang="en-CN" sz="1200" dirty="0"/>
          </a:p>
          <a:p>
            <a:r>
              <a:rPr lang="en-US" sz="1200" dirty="0"/>
              <a:t>T</a:t>
            </a:r>
            <a:r>
              <a:rPr lang="en-CN" sz="1200" dirty="0"/>
              <a:t>hen NMRU: not most recently used </a:t>
            </a:r>
            <a:r>
              <a:rPr lang="en-US" sz="1200" dirty="0">
                <a:hlinkClick r:id="rId4"/>
              </a:rPr>
              <a:t>https://www.youtube.com/watch?v=8CjifA2yw7s&amp;list=PLAwxTw4SYaPn79fsplIuZG34KwbkYSedj&amp;index=56</a:t>
            </a:r>
            <a:endParaRPr lang="en-CN" sz="1200" dirty="0"/>
          </a:p>
          <a:p>
            <a:r>
              <a:rPr lang="en-CN" sz="1200" dirty="0"/>
              <a:t>Then PLRU: Pseudo LRU, one bit per cache line, as in the previous intro </a:t>
            </a:r>
            <a:r>
              <a:rPr lang="en-US" sz="1200" dirty="0">
                <a:hlinkClick r:id="rId5"/>
              </a:rPr>
              <a:t>https://www.youtube.com/watch?v=8CjifA2yw7s&amp;list=PLAwxTw4SYaPn79fsplIuZG34KwbkYSedj&amp;index=57</a:t>
            </a:r>
            <a:endParaRPr lang="en-CN" sz="1200" dirty="0"/>
          </a:p>
        </p:txBody>
      </p:sp>
      <p:sp>
        <p:nvSpPr>
          <p:cNvPr id="81923" name="灯片编号占位符 3">
            <a:extLst>
              <a:ext uri="{FF2B5EF4-FFF2-40B4-BE49-F238E27FC236}">
                <a16:creationId xmlns:a16="http://schemas.microsoft.com/office/drawing/2014/main" id="{16180C5B-3C49-F04F-A024-5FDDBBD1E2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A566C0-B3E5-9E42-9EFC-295A44108E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72E8A11F-1452-7744-9143-7F7266FE3C0E}"/>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7EF40F62-8C49-0744-BBFB-49EF29101E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fourth question, write strategy.</a:t>
            </a:r>
          </a:p>
          <a:p>
            <a:r>
              <a:rPr lang="en-US" altLang="zh-CN" dirty="0">
                <a:latin typeface="Arial" panose="020B0604020202020204" pitchFamily="34" charset="0"/>
                <a:ea typeface="宋体" panose="02010600030101010101" pitchFamily="2" charset="-122"/>
              </a:rPr>
              <a:t>Virtual memory adopts write-back strategy, that is, data is first updated to memory, and then to disk upon replacing the data in memory.</a:t>
            </a:r>
          </a:p>
          <a:p>
            <a:r>
              <a:rPr lang="en-US" altLang="zh-CN" dirty="0">
                <a:latin typeface="Arial" panose="020B0604020202020204" pitchFamily="34" charset="0"/>
                <a:ea typeface="宋体" panose="02010600030101010101" pitchFamily="2" charset="-122"/>
              </a:rPr>
              <a:t>The reason is the slow speed for accessing rotating disk; write-back strategy requires accessing disk for write only when necessary.</a:t>
            </a:r>
          </a:p>
          <a:p>
            <a:r>
              <a:rPr lang="en-US" altLang="zh-CN" dirty="0">
                <a:latin typeface="Arial" panose="020B0604020202020204" pitchFamily="34" charset="0"/>
                <a:ea typeface="宋体" panose="02010600030101010101" pitchFamily="2" charset="-122"/>
              </a:rPr>
              <a:t>Virtual memory also uses a dirty bit to track their integrity. For a block read from disk to memory, they will be written back to disk only if it has been modified.</a:t>
            </a:r>
          </a:p>
          <a:p>
            <a:endParaRPr lang="zh-CN" altLang="en-US" dirty="0">
              <a:latin typeface="Arial" panose="020B0604020202020204" pitchFamily="34" charset="0"/>
              <a:ea typeface="宋体" panose="02010600030101010101" pitchFamily="2" charset="-122"/>
            </a:endParaRPr>
          </a:p>
        </p:txBody>
      </p:sp>
      <p:sp>
        <p:nvSpPr>
          <p:cNvPr id="83971" name="灯片编号占位符 3">
            <a:extLst>
              <a:ext uri="{FF2B5EF4-FFF2-40B4-BE49-F238E27FC236}">
                <a16:creationId xmlns:a16="http://schemas.microsoft.com/office/drawing/2014/main" id="{559D697B-20FC-CE45-8BCF-B1A734BB3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5BDAFA-0E3A-1143-9237-80B934F158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F4F57987-F0F8-FF4A-9BF0-FECE703CCAF6}"/>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C30CE6AB-E9E4-5745-A0FD-58202A2AFA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Certainly we need more details to understand virtual memory, right?</a:t>
            </a:r>
          </a:p>
        </p:txBody>
      </p:sp>
      <p:sp>
        <p:nvSpPr>
          <p:cNvPr id="86019" name="灯片编号占位符 3">
            <a:extLst>
              <a:ext uri="{FF2B5EF4-FFF2-40B4-BE49-F238E27FC236}">
                <a16:creationId xmlns:a16="http://schemas.microsoft.com/office/drawing/2014/main" id="{A6214892-7A8A-CA48-98DD-3972CBAEFA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4D6B8F-0E46-A347-A6E1-9651A2B64A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7ED7BF8F-D324-6749-BD36-562FE4F34125}"/>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3066025A-5C65-264C-922E-A621468D2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let’s proceed to detail the entire process of translating virtual address to physical address.</a:t>
            </a:r>
          </a:p>
          <a:p>
            <a:endParaRPr lang="zh-CN" altLang="en-US">
              <a:latin typeface="Arial" panose="020B0604020202020204" pitchFamily="34" charset="0"/>
              <a:ea typeface="宋体" panose="02010600030101010101" pitchFamily="2" charset="-122"/>
            </a:endParaRPr>
          </a:p>
        </p:txBody>
      </p:sp>
      <p:sp>
        <p:nvSpPr>
          <p:cNvPr id="88067" name="灯片编号占位符 3">
            <a:extLst>
              <a:ext uri="{FF2B5EF4-FFF2-40B4-BE49-F238E27FC236}">
                <a16:creationId xmlns:a16="http://schemas.microsoft.com/office/drawing/2014/main" id="{FE548284-2C85-B74D-A32A-0B17C1313F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4F52A8-BF93-454E-A730-2F5C60A7D7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0324C8-4A2A-41DA-8E1F-5CE592F90B9A}" type="slidenum">
              <a:rPr lang="en-US" altLang="zh-CN"/>
              <a:pPr eaLnBrk="1" hangingPunct="1"/>
              <a:t>9</a:t>
            </a:fld>
            <a:endParaRPr lang="en-US" altLang="zh-CN"/>
          </a:p>
        </p:txBody>
      </p:sp>
    </p:spTree>
    <p:extLst>
      <p:ext uri="{BB962C8B-B14F-4D97-AF65-F5344CB8AC3E}">
        <p14:creationId xmlns:p14="http://schemas.microsoft.com/office/powerpoint/2010/main" val="3828746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1D150398-7230-EC49-8723-6E02DBCD1697}"/>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CA6F5F5C-5112-1544-83B3-E626A155B5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we mentioned, address translation relies heavily on page table, which records the mapping from virtual page number to physical page number.</a:t>
            </a:r>
          </a:p>
          <a:p>
            <a:r>
              <a:rPr lang="en-US" altLang="zh-CN">
                <a:latin typeface="Arial" panose="020B0604020202020204" pitchFamily="34" charset="0"/>
                <a:ea typeface="宋体" panose="02010600030101010101" pitchFamily="2" charset="-122"/>
              </a:rPr>
              <a:t>Given a virtual address, we first use its virtual page number as index to query the page table and find its corresponding physical page number.</a:t>
            </a:r>
          </a:p>
          <a:p>
            <a:r>
              <a:rPr lang="en-US" altLang="zh-CN">
                <a:latin typeface="Arial" panose="020B0604020202020204" pitchFamily="34" charset="0"/>
                <a:ea typeface="宋体" panose="02010600030101010101" pitchFamily="2" charset="-122"/>
              </a:rPr>
              <a:t>Then concatenating the physical page number with the page offset in virtual address, we get the physical address.</a:t>
            </a:r>
            <a:endParaRPr lang="zh-CN" altLang="en-US">
              <a:latin typeface="Arial" panose="020B0604020202020204" pitchFamily="34" charset="0"/>
              <a:ea typeface="宋体" panose="02010600030101010101" pitchFamily="2" charset="-122"/>
            </a:endParaRPr>
          </a:p>
        </p:txBody>
      </p:sp>
      <p:sp>
        <p:nvSpPr>
          <p:cNvPr id="90115" name="灯片编号占位符 3">
            <a:extLst>
              <a:ext uri="{FF2B5EF4-FFF2-40B4-BE49-F238E27FC236}">
                <a16:creationId xmlns:a16="http://schemas.microsoft.com/office/drawing/2014/main" id="{895CD0FC-1618-D949-9E71-DCFBFAA7B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60EC8-2BE9-D141-9D0D-02F239A4B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5F0763EE-58B1-AE44-AD3C-D62DC442BA75}"/>
              </a:ext>
            </a:extLst>
          </p:cNvPr>
          <p:cNvSpPr>
            <a:spLocks noGrp="1" noRot="1" noChangeAspect="1" noChangeArrowheads="1" noTextEdit="1"/>
          </p:cNvSpPr>
          <p:nvPr>
            <p:ph type="sldImg"/>
          </p:nvPr>
        </p:nvSpPr>
        <p:spPr>
          <a:ln/>
        </p:spPr>
      </p:sp>
      <p:sp>
        <p:nvSpPr>
          <p:cNvPr id="92162" name="备注占位符 2">
            <a:extLst>
              <a:ext uri="{FF2B5EF4-FFF2-40B4-BE49-F238E27FC236}">
                <a16:creationId xmlns:a16="http://schemas.microsoft.com/office/drawing/2014/main" id="{E31E3C82-9B76-4543-B93F-9A6500E377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often large in size,</a:t>
            </a:r>
          </a:p>
          <a:p>
            <a:r>
              <a:rPr lang="en-US" altLang="zh-CN">
                <a:latin typeface="Arial" panose="020B0604020202020204" pitchFamily="34" charset="0"/>
                <a:ea typeface="宋体" panose="02010600030101010101" pitchFamily="2" charset="-122"/>
              </a:rPr>
              <a:t>For example, given a 32-bit virtual address, 4-kilobyte page, and 4-byte page table entry,</a:t>
            </a:r>
          </a:p>
          <a:p>
            <a:r>
              <a:rPr lang="en-US" altLang="zh-CN">
                <a:latin typeface="Arial" panose="020B0604020202020204" pitchFamily="34" charset="0"/>
                <a:ea typeface="宋体" panose="02010600030101010101" pitchFamily="2" charset="-122"/>
              </a:rPr>
              <a:t>The size of corresponding page table would be as large as 4 megabyte.</a:t>
            </a:r>
            <a:endParaRPr lang="zh-CN" altLang="en-US">
              <a:latin typeface="Arial" panose="020B0604020202020204" pitchFamily="34" charset="0"/>
              <a:ea typeface="宋体" panose="02010600030101010101" pitchFamily="2" charset="-122"/>
            </a:endParaRPr>
          </a:p>
        </p:txBody>
      </p:sp>
      <p:sp>
        <p:nvSpPr>
          <p:cNvPr id="92163" name="灯片编号占位符 3">
            <a:extLst>
              <a:ext uri="{FF2B5EF4-FFF2-40B4-BE49-F238E27FC236}">
                <a16:creationId xmlns:a16="http://schemas.microsoft.com/office/drawing/2014/main" id="{DBB5A700-2294-A745-B19C-0EE6E55ACC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4C88A6-ADF6-5843-AC34-D748ED9232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1E203AF0-D817-E447-9D78-9A167C39CEF7}"/>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942E2560-A68A-284E-AE7D-2822478DFC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stored in main memory;</a:t>
            </a:r>
          </a:p>
          <a:p>
            <a:r>
              <a:rPr lang="en-US" altLang="zh-CN">
                <a:latin typeface="Arial" panose="020B0604020202020204" pitchFamily="34" charset="0"/>
                <a:ea typeface="宋体" panose="02010600030101010101" pitchFamily="2" charset="-122"/>
              </a:rPr>
              <a:t>This costs each data access two memory accesses:</a:t>
            </a:r>
          </a:p>
          <a:p>
            <a:r>
              <a:rPr lang="en-US" altLang="zh-CN">
                <a:latin typeface="Arial" panose="020B0604020202020204" pitchFamily="34" charset="0"/>
                <a:ea typeface="宋体" panose="02010600030101010101" pitchFamily="2" charset="-122"/>
              </a:rPr>
              <a:t>One to obtain the physical address from the page table, and one to get the data from the physical address;</a:t>
            </a:r>
          </a:p>
          <a:p>
            <a:r>
              <a:rPr lang="en-US" altLang="zh-CN">
                <a:latin typeface="Arial" panose="020B0604020202020204" pitchFamily="34" charset="0"/>
                <a:ea typeface="宋体" panose="02010600030101010101" pitchFamily="2" charset="-122"/>
              </a:rPr>
              <a:t>Obviously, this doubles access time; so how to be faster?</a:t>
            </a:r>
          </a:p>
        </p:txBody>
      </p:sp>
      <p:sp>
        <p:nvSpPr>
          <p:cNvPr id="94211" name="灯片编号占位符 3">
            <a:extLst>
              <a:ext uri="{FF2B5EF4-FFF2-40B4-BE49-F238E27FC236}">
                <a16:creationId xmlns:a16="http://schemas.microsoft.com/office/drawing/2014/main" id="{28F95789-2FEE-7B44-BBFE-2B7EA08911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840201-FE06-024D-BDA6-838B79B7BD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54832422-08AD-B24B-8299-30565B447C4E}"/>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32C3DEF3-9B6D-044B-B406-E3BAA82B4D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Use cache, right?</a:t>
            </a:r>
            <a:endParaRPr lang="zh-CN" altLang="en-US">
              <a:latin typeface="Arial" panose="020B0604020202020204" pitchFamily="34" charset="0"/>
              <a:ea typeface="宋体" panose="02010600030101010101" pitchFamily="2" charset="-122"/>
            </a:endParaRPr>
          </a:p>
        </p:txBody>
      </p:sp>
      <p:sp>
        <p:nvSpPr>
          <p:cNvPr id="96259" name="灯片编号占位符 3">
            <a:extLst>
              <a:ext uri="{FF2B5EF4-FFF2-40B4-BE49-F238E27FC236}">
                <a16:creationId xmlns:a16="http://schemas.microsoft.com/office/drawing/2014/main" id="{A531C2DA-DACF-C540-8354-705298CFE6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8E935E-7757-DB4C-B101-8E75F38D90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F71C4037-8AF5-1D4B-A901-A4B414AF0A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EF1FB43C-1F63-AF4B-909A-B6E061893A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We introduce a special cache called TLB to cache previous address translations;</a:t>
            </a:r>
          </a:p>
          <a:p>
            <a:r>
              <a:rPr lang="en-US" altLang="zh-CN">
                <a:latin typeface="Arial" panose="020B0604020202020204" pitchFamily="34" charset="0"/>
                <a:ea typeface="宋体" panose="02010600030101010101" pitchFamily="2" charset="-122"/>
              </a:rPr>
              <a:t>Each entry in TLB records a previous mapping from a virtual page number to a physical page number.</a:t>
            </a:r>
          </a:p>
          <a:p>
            <a:r>
              <a:rPr lang="en-US" altLang="zh-CN">
                <a:latin typeface="Arial" panose="020B0604020202020204" pitchFamily="34" charset="0"/>
                <a:ea typeface="宋体" panose="02010600030101010101" pitchFamily="2" charset="-122"/>
              </a:rPr>
              <a:t>Specifically, two major parts of each entry work for this:</a:t>
            </a:r>
          </a:p>
          <a:p>
            <a:r>
              <a:rPr lang="en-US" altLang="zh-CN">
                <a:latin typeface="Arial" panose="020B0604020202020204" pitchFamily="34" charset="0"/>
                <a:ea typeface="宋体" panose="02010600030101010101" pitchFamily="2" charset="-122"/>
              </a:rPr>
              <a:t>The tag part records virtual page number while the virtual address part records the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Use</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bit to track accessed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Dirty bit to track modified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Valid bit: the tag of a tlb entry must be marked valid to allow a match;</a:t>
            </a:r>
          </a:p>
        </p:txBody>
      </p:sp>
      <p:sp>
        <p:nvSpPr>
          <p:cNvPr id="98307" name="灯片编号占位符 3">
            <a:extLst>
              <a:ext uri="{FF2B5EF4-FFF2-40B4-BE49-F238E27FC236}">
                <a16:creationId xmlns:a16="http://schemas.microsoft.com/office/drawing/2014/main" id="{9370DFDE-76D9-8843-83EC-120FA42154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BA18C5-FF63-CB4D-B93A-B2FA85E6D5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87D484FF-F2B7-084A-A19C-026D1A6B0214}"/>
              </a:ext>
            </a:extLst>
          </p:cNvPr>
          <p:cNvSpPr>
            <a:spLocks noGrp="1" noRot="1" noChangeAspect="1" noChangeArrowheads="1" noTextEdit="1"/>
          </p:cNvSpPr>
          <p:nvPr>
            <p:ph type="sldImg"/>
          </p:nvPr>
        </p:nvSpPr>
        <p:spPr>
          <a:ln/>
        </p:spPr>
      </p:sp>
      <p:sp>
        <p:nvSpPr>
          <p:cNvPr id="100354" name="备注占位符 2">
            <a:extLst>
              <a:ext uri="{FF2B5EF4-FFF2-40B4-BE49-F238E27FC236}">
                <a16:creationId xmlns:a16="http://schemas.microsoft.com/office/drawing/2014/main" id="{E86C0775-C3F5-5847-9C61-1D1C5F4592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p>
          <a:p>
            <a:r>
              <a:rPr lang="en-US" altLang="zh-CN">
                <a:latin typeface="Arial" panose="020B0604020202020204" pitchFamily="34" charset="0"/>
                <a:ea typeface="宋体" panose="02010600030101010101" pitchFamily="2" charset="-122"/>
              </a:rPr>
              <a:t>First, the virtual page number is sent to compare with all tags;</a:t>
            </a: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00355" name="灯片编号占位符 3">
            <a:extLst>
              <a:ext uri="{FF2B5EF4-FFF2-40B4-BE49-F238E27FC236}">
                <a16:creationId xmlns:a16="http://schemas.microsoft.com/office/drawing/2014/main" id="{DC39D1F7-AECB-8342-9807-423A62FF9D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F8197D-E851-844E-B7B3-40ADBE8F65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B1FFF639-C594-7641-8218-43631999405F}"/>
              </a:ext>
            </a:extLst>
          </p:cNvPr>
          <p:cNvSpPr>
            <a:spLocks noGrp="1" noRot="1" noChangeAspect="1" noChangeArrowheads="1" noTextEdit="1"/>
          </p:cNvSpPr>
          <p:nvPr>
            <p:ph type="sldImg"/>
          </p:nvPr>
        </p:nvSpPr>
        <p:spPr>
          <a:ln/>
        </p:spPr>
      </p:sp>
      <p:sp>
        <p:nvSpPr>
          <p:cNvPr id="102402" name="备注占位符 2">
            <a:extLst>
              <a:ext uri="{FF2B5EF4-FFF2-40B4-BE49-F238E27FC236}">
                <a16:creationId xmlns:a16="http://schemas.microsoft.com/office/drawing/2014/main" id="{4D4102DD-BF2D-AD43-83C9-B517A2714A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02403" name="灯片编号占位符 3">
            <a:extLst>
              <a:ext uri="{FF2B5EF4-FFF2-40B4-BE49-F238E27FC236}">
                <a16:creationId xmlns:a16="http://schemas.microsoft.com/office/drawing/2014/main" id="{3D4208FB-876A-6A46-BE43-0B0321B925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F8C6EA-0C23-1F49-BD96-002121FED1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a:extLst>
              <a:ext uri="{FF2B5EF4-FFF2-40B4-BE49-F238E27FC236}">
                <a16:creationId xmlns:a16="http://schemas.microsoft.com/office/drawing/2014/main" id="{6C75CCDB-AB47-2942-9248-765C9D672A8E}"/>
              </a:ext>
            </a:extLst>
          </p:cNvPr>
          <p:cNvSpPr>
            <a:spLocks noGrp="1" noRot="1" noChangeAspect="1" noChangeArrowheads="1" noTextEdit="1"/>
          </p:cNvSpPr>
          <p:nvPr>
            <p:ph type="sldImg"/>
          </p:nvPr>
        </p:nvSpPr>
        <p:spPr>
          <a:ln/>
        </p:spPr>
      </p:sp>
      <p:sp>
        <p:nvSpPr>
          <p:cNvPr id="104450" name="备注占位符 2">
            <a:extLst>
              <a:ext uri="{FF2B5EF4-FFF2-40B4-BE49-F238E27FC236}">
                <a16:creationId xmlns:a16="http://schemas.microsoft.com/office/drawing/2014/main" id="{2A2116EF-FAD3-3A45-85DD-42E15F9898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04451" name="灯片编号占位符 3">
            <a:extLst>
              <a:ext uri="{FF2B5EF4-FFF2-40B4-BE49-F238E27FC236}">
                <a16:creationId xmlns:a16="http://schemas.microsoft.com/office/drawing/2014/main" id="{254AB687-98F0-C74D-89E7-49ED6EB160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778B6D-340C-DA4D-A0E6-C5F8B2C20F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a:extLst>
              <a:ext uri="{FF2B5EF4-FFF2-40B4-BE49-F238E27FC236}">
                <a16:creationId xmlns:a16="http://schemas.microsoft.com/office/drawing/2014/main" id="{F44765B4-6F31-BB43-8C3F-EF89DB0E0E93}"/>
              </a:ext>
            </a:extLst>
          </p:cNvPr>
          <p:cNvSpPr>
            <a:spLocks noGrp="1" noRot="1" noChangeAspect="1" noChangeArrowheads="1" noTextEdit="1"/>
          </p:cNvSpPr>
          <p:nvPr>
            <p:ph type="sldImg"/>
          </p:nvPr>
        </p:nvSpPr>
        <p:spPr>
          <a:ln/>
        </p:spPr>
      </p:sp>
      <p:sp>
        <p:nvSpPr>
          <p:cNvPr id="106498" name="备注占位符 2">
            <a:extLst>
              <a:ext uri="{FF2B5EF4-FFF2-40B4-BE49-F238E27FC236}">
                <a16:creationId xmlns:a16="http://schemas.microsoft.com/office/drawing/2014/main" id="{ECB60D19-1F38-B946-B9C4-60A757EBC3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ea typeface="宋体" panose="02010600030101010101" pitchFamily="2" charset="-122"/>
              </a:rPr>
              <a:t>R/W: Read-only or read-write access access permission for all reachable pages. </a:t>
            </a:r>
          </a:p>
          <a:p>
            <a:r>
              <a:rPr lang="en-US" altLang="en-CN">
                <a:latin typeface="Arial" panose="020B0604020202020204" pitchFamily="34" charset="0"/>
                <a:ea typeface="宋体" panose="02010600030101010101" pitchFamily="2" charset="-122"/>
              </a:rPr>
              <a:t>U/S: user or supervisor (kernel) mode access permission for all reachable pages. </a:t>
            </a:r>
          </a:p>
          <a:p>
            <a:r>
              <a:rPr lang="en-US" altLang="en-CN">
                <a:latin typeface="Arial" panose="020B0604020202020204" pitchFamily="34" charset="0"/>
                <a:ea typeface="宋体" panose="02010600030101010101" pitchFamily="2" charset="-122"/>
              </a:rPr>
              <a:t>A: (accessed) Reference bit (set by MMU on reads and writes, cleared by software).</a:t>
            </a:r>
            <a:endParaRPr lang="zh-CN" altLang="en-US">
              <a:latin typeface="Arial" panose="020B0604020202020204" pitchFamily="34" charset="0"/>
              <a:ea typeface="宋体" panose="02010600030101010101" pitchFamily="2" charset="-122"/>
            </a:endParaRPr>
          </a:p>
        </p:txBody>
      </p:sp>
      <p:sp>
        <p:nvSpPr>
          <p:cNvPr id="106499" name="灯片编号占位符 3">
            <a:extLst>
              <a:ext uri="{FF2B5EF4-FFF2-40B4-BE49-F238E27FC236}">
                <a16:creationId xmlns:a16="http://schemas.microsoft.com/office/drawing/2014/main" id="{57F9F39D-8184-E447-9E48-39E1FBC28F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57D171-8EE0-2146-832D-55582FE25B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a:extLst>
              <a:ext uri="{FF2B5EF4-FFF2-40B4-BE49-F238E27FC236}">
                <a16:creationId xmlns:a16="http://schemas.microsoft.com/office/drawing/2014/main" id="{673C8045-5AE7-DF43-8342-A2173D7DB9F6}"/>
              </a:ext>
            </a:extLst>
          </p:cNvPr>
          <p:cNvSpPr>
            <a:spLocks noGrp="1" noRot="1" noChangeAspect="1" noChangeArrowheads="1" noTextEdit="1"/>
          </p:cNvSpPr>
          <p:nvPr>
            <p:ph type="sldImg"/>
          </p:nvPr>
        </p:nvSpPr>
        <p:spPr>
          <a:ln/>
        </p:spPr>
      </p:sp>
      <p:sp>
        <p:nvSpPr>
          <p:cNvPr id="108546" name="备注占位符 2">
            <a:extLst>
              <a:ext uri="{FF2B5EF4-FFF2-40B4-BE49-F238E27FC236}">
                <a16:creationId xmlns:a16="http://schemas.microsoft.com/office/drawing/2014/main" id="{1BDA5AE7-895B-A84A-86F8-82605BA4E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When we studied cache, we knew that block size matters to cache performance.</a:t>
            </a:r>
          </a:p>
          <a:p>
            <a:r>
              <a:rPr lang="en-US" altLang="zh-CN">
                <a:latin typeface="Arial" panose="020B0604020202020204" pitchFamily="34" charset="0"/>
                <a:ea typeface="宋体" panose="02010600030101010101" pitchFamily="2" charset="-122"/>
              </a:rPr>
              <a:t>Now TLB is also a cache and we use page as the basic transfer unit, does page size also affect system performance?</a:t>
            </a:r>
            <a:endParaRPr lang="zh-CN" altLang="en-US">
              <a:latin typeface="Arial" panose="020B0604020202020204" pitchFamily="34" charset="0"/>
              <a:ea typeface="宋体" panose="02010600030101010101" pitchFamily="2" charset="-122"/>
            </a:endParaRPr>
          </a:p>
        </p:txBody>
      </p:sp>
      <p:sp>
        <p:nvSpPr>
          <p:cNvPr id="108547" name="灯片编号占位符 3">
            <a:extLst>
              <a:ext uri="{FF2B5EF4-FFF2-40B4-BE49-F238E27FC236}">
                <a16:creationId xmlns:a16="http://schemas.microsoft.com/office/drawing/2014/main" id="{2D3F2C4B-F151-8645-981F-40A34D0AB3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1731BB-31D0-ED41-971F-6082FA14AA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2.2</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40772197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a:extLst>
              <a:ext uri="{FF2B5EF4-FFF2-40B4-BE49-F238E27FC236}">
                <a16:creationId xmlns:a16="http://schemas.microsoft.com/office/drawing/2014/main" id="{12B5DC00-6BEC-634B-A4B3-1AF6DCF48688}"/>
              </a:ext>
            </a:extLst>
          </p:cNvPr>
          <p:cNvSpPr>
            <a:spLocks noGrp="1" noRot="1" noChangeAspect="1" noChangeArrowheads="1" noTextEdit="1"/>
          </p:cNvSpPr>
          <p:nvPr>
            <p:ph type="sldImg"/>
          </p:nvPr>
        </p:nvSpPr>
        <p:spPr>
          <a:ln/>
        </p:spPr>
      </p:sp>
      <p:sp>
        <p:nvSpPr>
          <p:cNvPr id="110594" name="备注占位符 2">
            <a:extLst>
              <a:ext uri="{FF2B5EF4-FFF2-40B4-BE49-F238E27FC236}">
                <a16:creationId xmlns:a16="http://schemas.microsoft.com/office/drawing/2014/main" id="{343C257C-3E9E-5B46-B2DB-3420FD0C51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p>
          <a:p>
            <a:endParaRPr lang="zh-CN" altLang="en-US">
              <a:latin typeface="Arial" panose="020B0604020202020204" pitchFamily="34" charset="0"/>
              <a:ea typeface="宋体" panose="02010600030101010101" pitchFamily="2" charset="-122"/>
            </a:endParaRPr>
          </a:p>
        </p:txBody>
      </p:sp>
      <p:sp>
        <p:nvSpPr>
          <p:cNvPr id="110595" name="灯片编号占位符 3">
            <a:extLst>
              <a:ext uri="{FF2B5EF4-FFF2-40B4-BE49-F238E27FC236}">
                <a16:creationId xmlns:a16="http://schemas.microsoft.com/office/drawing/2014/main" id="{48F402DF-9991-4C4C-ADCF-4FB987EC0C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232A8B-68F1-7F43-825A-D75E75B103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49284791-3836-A041-AC15-A01A8E5D2571}"/>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2894EECA-B384-524E-B8DD-F7EBC067E8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Let’s first see what advances can larger page size promise.</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Larger cache with fast cache hit?</a:t>
            </a:r>
          </a:p>
          <a:p>
            <a:endParaRPr lang="zh-CN" altLang="en-US">
              <a:latin typeface="Arial" panose="020B0604020202020204" pitchFamily="34" charset="0"/>
              <a:ea typeface="宋体" panose="02010600030101010101" pitchFamily="2" charset="-122"/>
            </a:endParaRPr>
          </a:p>
        </p:txBody>
      </p:sp>
      <p:sp>
        <p:nvSpPr>
          <p:cNvPr id="112643" name="灯片编号占位符 3">
            <a:extLst>
              <a:ext uri="{FF2B5EF4-FFF2-40B4-BE49-F238E27FC236}">
                <a16:creationId xmlns:a16="http://schemas.microsoft.com/office/drawing/2014/main" id="{3866C679-F901-CA44-87D0-D3C71759B2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B078AC-5801-9E4E-878A-5FC010866F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a:extLst>
              <a:ext uri="{FF2B5EF4-FFF2-40B4-BE49-F238E27FC236}">
                <a16:creationId xmlns:a16="http://schemas.microsoft.com/office/drawing/2014/main" id="{FA31A47F-B2B7-4544-9671-8ABC2570E727}"/>
              </a:ext>
            </a:extLst>
          </p:cNvPr>
          <p:cNvSpPr>
            <a:spLocks noGrp="1" noRot="1" noChangeAspect="1" noChangeArrowheads="1" noTextEdit="1"/>
          </p:cNvSpPr>
          <p:nvPr>
            <p:ph type="sldImg"/>
          </p:nvPr>
        </p:nvSpPr>
        <p:spPr>
          <a:ln/>
        </p:spPr>
      </p:sp>
      <p:sp>
        <p:nvSpPr>
          <p:cNvPr id="215042" name="备注占位符 2">
            <a:extLst>
              <a:ext uri="{FF2B5EF4-FFF2-40B4-BE49-F238E27FC236}">
                <a16:creationId xmlns:a16="http://schemas.microsoft.com/office/drawing/2014/main" id="{31C1DDBA-259C-CD45-91D7-82FC43DB59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5043" name="灯片编号占位符 3">
            <a:extLst>
              <a:ext uri="{FF2B5EF4-FFF2-40B4-BE49-F238E27FC236}">
                <a16:creationId xmlns:a16="http://schemas.microsoft.com/office/drawing/2014/main" id="{5F4FD2F9-0BAE-D747-A831-5F962C0284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CD99F73-2C54-DC40-8795-4F7EAF2F6F03}" type="slidenum">
              <a:rPr lang="en-US" altLang="zh-CN" smtClean="0"/>
              <a:pPr>
                <a:spcBef>
                  <a:spcPct val="0"/>
                </a:spcBef>
              </a:pPr>
              <a:t>135</a:t>
            </a:fld>
            <a:endParaRPr lang="en-US" altLang="zh-CN"/>
          </a:p>
        </p:txBody>
      </p:sp>
    </p:spTree>
    <p:extLst>
      <p:ext uri="{BB962C8B-B14F-4D97-AF65-F5344CB8AC3E}">
        <p14:creationId xmlns:p14="http://schemas.microsoft.com/office/powerpoint/2010/main" val="18554336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a:extLst>
              <a:ext uri="{FF2B5EF4-FFF2-40B4-BE49-F238E27FC236}">
                <a16:creationId xmlns:a16="http://schemas.microsoft.com/office/drawing/2014/main" id="{0C6F5ECE-DB65-FC48-8EAB-8ADD435A225D}"/>
              </a:ext>
            </a:extLst>
          </p:cNvPr>
          <p:cNvSpPr>
            <a:spLocks noGrp="1" noRot="1" noChangeAspect="1" noChangeArrowheads="1" noTextEdit="1"/>
          </p:cNvSpPr>
          <p:nvPr>
            <p:ph type="sldImg"/>
          </p:nvPr>
        </p:nvSpPr>
        <p:spPr>
          <a:ln/>
        </p:spPr>
      </p:sp>
      <p:sp>
        <p:nvSpPr>
          <p:cNvPr id="217090" name="备注占位符 2">
            <a:extLst>
              <a:ext uri="{FF2B5EF4-FFF2-40B4-BE49-F238E27FC236}">
                <a16:creationId xmlns:a16="http://schemas.microsoft.com/office/drawing/2014/main" id="{6625F3F5-487F-D241-AD64-D4E3D5DCA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a:p>
            <a:endParaRPr lang="zh-CN" altLang="en-US" dirty="0">
              <a:latin typeface="Arial" panose="020B0604020202020204" pitchFamily="34" charset="0"/>
            </a:endParaRPr>
          </a:p>
        </p:txBody>
      </p:sp>
      <p:sp>
        <p:nvSpPr>
          <p:cNvPr id="217091" name="灯片编号占位符 3">
            <a:extLst>
              <a:ext uri="{FF2B5EF4-FFF2-40B4-BE49-F238E27FC236}">
                <a16:creationId xmlns:a16="http://schemas.microsoft.com/office/drawing/2014/main" id="{9F37F724-A1A8-5F4F-96BF-C3DA290279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6C2C4B-1F16-4B47-9DB9-AC5142B24B8F}" type="slidenum">
              <a:rPr lang="en-US" altLang="zh-CN" smtClean="0"/>
              <a:pPr>
                <a:spcBef>
                  <a:spcPct val="0"/>
                </a:spcBef>
              </a:pPr>
              <a:t>136</a:t>
            </a:fld>
            <a:endParaRPr lang="en-US" altLang="zh-CN"/>
          </a:p>
        </p:txBody>
      </p:sp>
    </p:spTree>
    <p:extLst>
      <p:ext uri="{BB962C8B-B14F-4D97-AF65-F5344CB8AC3E}">
        <p14:creationId xmlns:p14="http://schemas.microsoft.com/office/powerpoint/2010/main" val="18670495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a:extLst>
              <a:ext uri="{FF2B5EF4-FFF2-40B4-BE49-F238E27FC236}">
                <a16:creationId xmlns:a16="http://schemas.microsoft.com/office/drawing/2014/main" id="{134EFC17-5D9F-BA4E-A5EA-516EE34E35BC}"/>
              </a:ext>
            </a:extLst>
          </p:cNvPr>
          <p:cNvSpPr>
            <a:spLocks noGrp="1" noRot="1" noChangeAspect="1" noChangeArrowheads="1" noTextEdit="1"/>
          </p:cNvSpPr>
          <p:nvPr>
            <p:ph type="sldImg"/>
          </p:nvPr>
        </p:nvSpPr>
        <p:spPr>
          <a:ln/>
        </p:spPr>
      </p:sp>
      <p:sp>
        <p:nvSpPr>
          <p:cNvPr id="118786" name="备注占位符 2">
            <a:extLst>
              <a:ext uri="{FF2B5EF4-FFF2-40B4-BE49-F238E27FC236}">
                <a16:creationId xmlns:a16="http://schemas.microsoft.com/office/drawing/2014/main" id="{DC8A7B1C-0269-D147-AF2E-B3DA63CE6B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 the other hand, smaller page size has also some advances of its own.</a:t>
            </a:r>
          </a:p>
          <a:p>
            <a:r>
              <a:rPr lang="en-US" altLang="zh-CN">
                <a:latin typeface="Arial" panose="020B0604020202020204" pitchFamily="34" charset="0"/>
                <a:ea typeface="宋体" panose="02010600030101010101" pitchFamily="2" charset="-122"/>
              </a:rPr>
              <a:t>Main advance is conserving storage.</a:t>
            </a:r>
          </a:p>
          <a:p>
            <a:r>
              <a:rPr lang="en-US" altLang="zh-CN">
                <a:latin typeface="Arial" panose="020B0604020202020204" pitchFamily="34" charset="0"/>
                <a:ea typeface="宋体" panose="02010600030101010101" pitchFamily="2" charset="-122"/>
              </a:rPr>
              <a:t>Reason: less internal fragmentation</a:t>
            </a:r>
            <a:endParaRPr lang="zh-CN" altLang="en-US">
              <a:latin typeface="Arial" panose="020B0604020202020204" pitchFamily="34" charset="0"/>
              <a:ea typeface="宋体" panose="02010600030101010101" pitchFamily="2" charset="-122"/>
            </a:endParaRPr>
          </a:p>
        </p:txBody>
      </p:sp>
      <p:sp>
        <p:nvSpPr>
          <p:cNvPr id="118787" name="灯片编号占位符 3">
            <a:extLst>
              <a:ext uri="{FF2B5EF4-FFF2-40B4-BE49-F238E27FC236}">
                <a16:creationId xmlns:a16="http://schemas.microsoft.com/office/drawing/2014/main" id="{D4900CE1-52B4-554C-8420-5F393A87E3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180A2D-3335-FE47-A9E5-50B15A81B2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a:extLst>
              <a:ext uri="{FF2B5EF4-FFF2-40B4-BE49-F238E27FC236}">
                <a16:creationId xmlns:a16="http://schemas.microsoft.com/office/drawing/2014/main" id="{44E0BDF8-F8D2-DF41-89EF-7219AD7FA0D0}"/>
              </a:ext>
            </a:extLst>
          </p:cNvPr>
          <p:cNvSpPr>
            <a:spLocks noGrp="1" noRot="1" noChangeAspect="1" noChangeArrowheads="1" noTextEdit="1"/>
          </p:cNvSpPr>
          <p:nvPr>
            <p:ph type="sldImg"/>
          </p:nvPr>
        </p:nvSpPr>
        <p:spPr>
          <a:ln/>
        </p:spPr>
      </p:sp>
      <p:sp>
        <p:nvSpPr>
          <p:cNvPr id="120834" name="备注占位符 2">
            <a:extLst>
              <a:ext uri="{FF2B5EF4-FFF2-40B4-BE49-F238E27FC236}">
                <a16:creationId xmlns:a16="http://schemas.microsoft.com/office/drawing/2014/main" id="{6385385A-5105-234A-9A68-A7D78ACFB7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For real deployment, page size is not strictly confined with a certain size.</a:t>
            </a:r>
          </a:p>
          <a:p>
            <a:r>
              <a:rPr lang="en-US" altLang="zh-CN">
                <a:latin typeface="Arial" panose="020B0604020202020204" pitchFamily="34" charset="0"/>
                <a:ea typeface="宋体" panose="02010600030101010101" pitchFamily="2" charset="-122"/>
              </a:rPr>
              <a:t>Instead, recent microprocessors support multiple page sizes, reaping the benefits of both larger and smaller page sizes.</a:t>
            </a:r>
            <a:endParaRPr lang="zh-CN" altLang="en-US">
              <a:latin typeface="Arial" panose="020B0604020202020204" pitchFamily="34" charset="0"/>
              <a:ea typeface="宋体" panose="02010600030101010101" pitchFamily="2" charset="-122"/>
            </a:endParaRPr>
          </a:p>
        </p:txBody>
      </p:sp>
      <p:sp>
        <p:nvSpPr>
          <p:cNvPr id="120835" name="灯片编号占位符 3">
            <a:extLst>
              <a:ext uri="{FF2B5EF4-FFF2-40B4-BE49-F238E27FC236}">
                <a16:creationId xmlns:a16="http://schemas.microsoft.com/office/drawing/2014/main" id="{194BDB0F-7858-BD4C-B6FF-BF67603126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EB345F-3220-4640-BBE6-1C07EC06F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a:extLst>
              <a:ext uri="{FF2B5EF4-FFF2-40B4-BE49-F238E27FC236}">
                <a16:creationId xmlns:a16="http://schemas.microsoft.com/office/drawing/2014/main" id="{3BEA89E8-E753-8B4C-A143-BB24F9B71F19}"/>
              </a:ext>
            </a:extLst>
          </p:cNvPr>
          <p:cNvSpPr>
            <a:spLocks noGrp="1" noRot="1" noChangeAspect="1" noChangeArrowheads="1" noTextEdit="1"/>
          </p:cNvSpPr>
          <p:nvPr>
            <p:ph type="sldImg"/>
          </p:nvPr>
        </p:nvSpPr>
        <p:spPr>
          <a:ln/>
        </p:spPr>
      </p:sp>
      <p:sp>
        <p:nvSpPr>
          <p:cNvPr id="122882" name="备注占位符 2">
            <a:extLst>
              <a:ext uri="{FF2B5EF4-FFF2-40B4-BE49-F238E27FC236}">
                <a16:creationId xmlns:a16="http://schemas.microsoft.com/office/drawing/2014/main" id="{21713700-8FA3-774D-B09A-F1993B3386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Now we discussed various key principles of virtual memory</a:t>
            </a:r>
            <a:endParaRPr lang="zh-CN" altLang="en-US" dirty="0">
              <a:latin typeface="Arial" panose="020B0604020202020204" pitchFamily="34" charset="0"/>
              <a:ea typeface="宋体" panose="02010600030101010101" pitchFamily="2" charset="-122"/>
            </a:endParaRPr>
          </a:p>
        </p:txBody>
      </p:sp>
      <p:sp>
        <p:nvSpPr>
          <p:cNvPr id="122883" name="灯片编号占位符 3">
            <a:extLst>
              <a:ext uri="{FF2B5EF4-FFF2-40B4-BE49-F238E27FC236}">
                <a16:creationId xmlns:a16="http://schemas.microsoft.com/office/drawing/2014/main" id="{7BF8213A-22AE-524E-8862-5B133CF81F4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911D83-F4C7-5541-AE58-797B8BA1FF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a:extLst>
              <a:ext uri="{FF2B5EF4-FFF2-40B4-BE49-F238E27FC236}">
                <a16:creationId xmlns:a16="http://schemas.microsoft.com/office/drawing/2014/main" id="{B3E27AA5-4D93-7A4E-A1F8-5A11726B8FC8}"/>
              </a:ext>
            </a:extLst>
          </p:cNvPr>
          <p:cNvSpPr>
            <a:spLocks noGrp="1" noRot="1" noChangeAspect="1" noChangeArrowheads="1" noTextEdit="1"/>
          </p:cNvSpPr>
          <p:nvPr>
            <p:ph type="sldImg"/>
          </p:nvPr>
        </p:nvSpPr>
        <p:spPr>
          <a:ln/>
        </p:spPr>
      </p:sp>
      <p:sp>
        <p:nvSpPr>
          <p:cNvPr id="124930" name="备注占位符 2">
            <a:extLst>
              <a:ext uri="{FF2B5EF4-FFF2-40B4-BE49-F238E27FC236}">
                <a16:creationId xmlns:a16="http://schemas.microsoft.com/office/drawing/2014/main" id="{82AA0720-DBE4-974F-9A24-8F278CE57C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But between </a:t>
            </a:r>
            <a:r>
              <a:rPr lang="en-US" altLang="zh-CN" dirty="0" err="1">
                <a:latin typeface="Arial" panose="020B0604020202020204" pitchFamily="34" charset="0"/>
                <a:ea typeface="宋体" panose="02010600030101010101" pitchFamily="2" charset="-122"/>
              </a:rPr>
              <a:t>cpu</a:t>
            </a:r>
            <a:r>
              <a:rPr lang="en-US" altLang="zh-CN" dirty="0">
                <a:latin typeface="Arial" panose="020B0604020202020204" pitchFamily="34" charset="0"/>
                <a:ea typeface="宋体" panose="02010600030101010101" pitchFamily="2" charset="-122"/>
              </a:rPr>
              <a:t> and virtual memory, there’s still cache, right?</a:t>
            </a:r>
            <a:endParaRPr lang="zh-CN" altLang="en-US" dirty="0">
              <a:latin typeface="Arial" panose="020B0604020202020204" pitchFamily="34" charset="0"/>
              <a:ea typeface="宋体" panose="02010600030101010101" pitchFamily="2" charset="-122"/>
            </a:endParaRPr>
          </a:p>
        </p:txBody>
      </p:sp>
      <p:sp>
        <p:nvSpPr>
          <p:cNvPr id="124931" name="灯片编号占位符 3">
            <a:extLst>
              <a:ext uri="{FF2B5EF4-FFF2-40B4-BE49-F238E27FC236}">
                <a16:creationId xmlns:a16="http://schemas.microsoft.com/office/drawing/2014/main" id="{BFE6CC4A-6B87-124F-A3F1-975FC6DB50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0E767C-466D-2C44-8D62-3A0EDD9CD8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a:extLst>
              <a:ext uri="{FF2B5EF4-FFF2-40B4-BE49-F238E27FC236}">
                <a16:creationId xmlns:a16="http://schemas.microsoft.com/office/drawing/2014/main" id="{D6E0BDB8-903F-8B4A-9D6A-4D06330301E7}"/>
              </a:ext>
            </a:extLst>
          </p:cNvPr>
          <p:cNvSpPr>
            <a:spLocks noGrp="1" noRot="1" noChangeAspect="1" noChangeArrowheads="1" noTextEdit="1"/>
          </p:cNvSpPr>
          <p:nvPr>
            <p:ph type="sldImg"/>
          </p:nvPr>
        </p:nvSpPr>
        <p:spPr>
          <a:ln/>
        </p:spPr>
      </p:sp>
      <p:sp>
        <p:nvSpPr>
          <p:cNvPr id="126978" name="备注占位符 2">
            <a:extLst>
              <a:ext uri="{FF2B5EF4-FFF2-40B4-BE49-F238E27FC236}">
                <a16:creationId xmlns:a16="http://schemas.microsoft.com/office/drawing/2014/main" id="{5BDA1783-F419-E24F-A980-0E4833768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let’s review address translation once again, but with cache jumping in this time</a:t>
            </a:r>
            <a:endParaRPr lang="zh-CN" altLang="en-US">
              <a:latin typeface="Arial" panose="020B0604020202020204" pitchFamily="34" charset="0"/>
              <a:ea typeface="宋体" panose="02010600030101010101" pitchFamily="2" charset="-122"/>
            </a:endParaRPr>
          </a:p>
        </p:txBody>
      </p:sp>
      <p:sp>
        <p:nvSpPr>
          <p:cNvPr id="126979" name="灯片编号占位符 3">
            <a:extLst>
              <a:ext uri="{FF2B5EF4-FFF2-40B4-BE49-F238E27FC236}">
                <a16:creationId xmlns:a16="http://schemas.microsoft.com/office/drawing/2014/main" id="{A2F62705-4085-2F49-957E-6445F7D806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56E9C-2660-A945-BC9E-101204176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a:extLst>
              <a:ext uri="{FF2B5EF4-FFF2-40B4-BE49-F238E27FC236}">
                <a16:creationId xmlns:a16="http://schemas.microsoft.com/office/drawing/2014/main" id="{B84F3792-430A-8845-A2BB-008A25B98751}"/>
              </a:ext>
            </a:extLst>
          </p:cNvPr>
          <p:cNvSpPr>
            <a:spLocks noGrp="1" noRot="1" noChangeAspect="1" noChangeArrowheads="1" noTextEdit="1"/>
          </p:cNvSpPr>
          <p:nvPr>
            <p:ph type="sldImg"/>
          </p:nvPr>
        </p:nvSpPr>
        <p:spPr>
          <a:ln/>
        </p:spPr>
      </p:sp>
      <p:sp>
        <p:nvSpPr>
          <p:cNvPr id="129026" name="备注占位符 2">
            <a:extLst>
              <a:ext uri="{FF2B5EF4-FFF2-40B4-BE49-F238E27FC236}">
                <a16:creationId xmlns:a16="http://schemas.microsoft.com/office/drawing/2014/main" id="{66D6EBA2-30C1-BE47-A1CB-FD20640F5D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index for set?</a:t>
            </a:r>
          </a:p>
          <a:p>
            <a:endParaRPr lang="en-US" altLang="zh-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With virtual memory, TLBs, first-level caches, and second-level caches all map- ping portions of the virtual and physical address space, it can get confusing what bits go where. Figure B.25 gives a hypothetical example going from a 64-bit vir- tual address to a 41-bit physical address with two levels of cache. This L1 cache is virtually indexed, physically tagged since both the cache size and the page size are 8 KB. The L2 cache is 4 MB. The block size for both is 64 bytes. </a:t>
            </a:r>
          </a:p>
        </p:txBody>
      </p:sp>
      <p:sp>
        <p:nvSpPr>
          <p:cNvPr id="129027" name="灯片编号占位符 3">
            <a:extLst>
              <a:ext uri="{FF2B5EF4-FFF2-40B4-BE49-F238E27FC236}">
                <a16:creationId xmlns:a16="http://schemas.microsoft.com/office/drawing/2014/main" id="{2381A203-ACED-2648-B941-4E4E43C0C5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A52500-5495-7741-BBC2-C5B1DE797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Main memory plays a very important role in the entire memory hierarchy.</a:t>
            </a:r>
          </a:p>
          <a:p>
            <a:r>
              <a:rPr lang="en-US" altLang="zh-CN" dirty="0">
                <a:latin typeface="Arial" panose="020B0604020202020204" pitchFamily="34" charset="0"/>
                <a:ea typeface="宋体" panose="02010600030101010101" pitchFamily="2" charset="-122"/>
              </a:rPr>
              <a:t>It serves as the I/O interface between caches and servers/disks.</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From this point of view, it is the destination of input swapped from the disk as well as the source of output generated by CPU.</a:t>
            </a:r>
          </a:p>
          <a:p>
            <a:endParaRPr lang="en-US" altLang="zh-CN" dirty="0">
              <a:latin typeface="Arial" panose="020B0604020202020204" pitchFamily="34" charset="0"/>
              <a:ea typeface="宋体" panose="02010600030101010101" pitchFamily="2" charset="-122"/>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DF48A3-E3F3-415A-A22F-B6DB32CCE9E8}" type="slidenum">
              <a:rPr lang="en-US" altLang="zh-CN"/>
              <a:pPr eaLnBrk="1" hangingPunct="1"/>
              <a:t>11</a:t>
            </a:fld>
            <a:endParaRPr lang="en-US" altLang="zh-CN"/>
          </a:p>
        </p:txBody>
      </p:sp>
    </p:spTree>
    <p:extLst>
      <p:ext uri="{BB962C8B-B14F-4D97-AF65-F5344CB8AC3E}">
        <p14:creationId xmlns:p14="http://schemas.microsoft.com/office/powerpoint/2010/main" val="27044521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0D2D8B1F-1D70-3A4C-BB74-ECB5A4CE261C}"/>
              </a:ext>
            </a:extLst>
          </p:cNvPr>
          <p:cNvSpPr>
            <a:spLocks noGrp="1" noRot="1" noChangeAspect="1" noChangeArrowheads="1" noTextEdit="1"/>
          </p:cNvSpPr>
          <p:nvPr>
            <p:ph type="sldImg"/>
          </p:nvPr>
        </p:nvSpPr>
        <p:spPr>
          <a:ln/>
        </p:spPr>
      </p:sp>
      <p:sp>
        <p:nvSpPr>
          <p:cNvPr id="133122" name="Notes Placeholder 2">
            <a:extLst>
              <a:ext uri="{FF2B5EF4-FFF2-40B4-BE49-F238E27FC236}">
                <a16:creationId xmlns:a16="http://schemas.microsoft.com/office/drawing/2014/main" id="{3E3F3B19-9D98-6141-B1F7-9AAC6EB5B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41-bit physical address</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13-bit offset</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Tag = 41– 28 bits, which is the data field of TLB entry</a:t>
            </a:r>
          </a:p>
        </p:txBody>
      </p:sp>
      <p:sp>
        <p:nvSpPr>
          <p:cNvPr id="133123" name="Slide Number Placeholder 3">
            <a:extLst>
              <a:ext uri="{FF2B5EF4-FFF2-40B4-BE49-F238E27FC236}">
                <a16:creationId xmlns:a16="http://schemas.microsoft.com/office/drawing/2014/main" id="{B5EB0C43-3A16-F744-8C14-0055A8D6D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798172-734D-7848-A5AB-B20A840EBA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7EAE6645-EE52-6F4D-851D-06F51115A400}"/>
              </a:ext>
            </a:extLst>
          </p:cNvPr>
          <p:cNvSpPr>
            <a:spLocks noGrp="1" noRot="1" noChangeAspect="1" noChangeArrowheads="1" noTextEdit="1"/>
          </p:cNvSpPr>
          <p:nvPr>
            <p:ph type="sldImg"/>
          </p:nvPr>
        </p:nvSpPr>
        <p:spPr>
          <a:ln/>
        </p:spPr>
      </p:sp>
      <p:sp>
        <p:nvSpPr>
          <p:cNvPr id="137218" name="备注占位符 2">
            <a:extLst>
              <a:ext uri="{FF2B5EF4-FFF2-40B4-BE49-F238E27FC236}">
                <a16:creationId xmlns:a16="http://schemas.microsoft.com/office/drawing/2014/main" id="{7722F76A-D36A-624B-8A85-646F13BF6E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7219" name="灯片编号占位符 3">
            <a:extLst>
              <a:ext uri="{FF2B5EF4-FFF2-40B4-BE49-F238E27FC236}">
                <a16:creationId xmlns:a16="http://schemas.microsoft.com/office/drawing/2014/main" id="{EC1C0865-D584-EC4B-9B7B-A8E76FF923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0FBB77-464E-B948-B809-C23E2A1ED8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a:extLst>
              <a:ext uri="{FF2B5EF4-FFF2-40B4-BE49-F238E27FC236}">
                <a16:creationId xmlns:a16="http://schemas.microsoft.com/office/drawing/2014/main" id="{DB912B48-8320-4541-B462-8D1E079C775B}"/>
              </a:ext>
            </a:extLst>
          </p:cNvPr>
          <p:cNvSpPr>
            <a:spLocks noGrp="1" noRot="1" noChangeAspect="1" noChangeArrowheads="1" noTextEdit="1"/>
          </p:cNvSpPr>
          <p:nvPr>
            <p:ph type="sldImg"/>
          </p:nvPr>
        </p:nvSpPr>
        <p:spPr>
          <a:ln/>
        </p:spPr>
      </p:sp>
      <p:sp>
        <p:nvSpPr>
          <p:cNvPr id="139266" name="备注占位符 2">
            <a:extLst>
              <a:ext uri="{FF2B5EF4-FFF2-40B4-BE49-F238E27FC236}">
                <a16:creationId xmlns:a16="http://schemas.microsoft.com/office/drawing/2014/main" id="{26C37F26-9AB1-854C-957B-A5275E1E73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39267" name="灯片编号占位符 3">
            <a:extLst>
              <a:ext uri="{FF2B5EF4-FFF2-40B4-BE49-F238E27FC236}">
                <a16:creationId xmlns:a16="http://schemas.microsoft.com/office/drawing/2014/main" id="{A1413AE7-EBA3-5D42-826D-24E3DD5436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1EABBB-A290-8C47-9D7F-37411060CB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a:extLst>
              <a:ext uri="{FF2B5EF4-FFF2-40B4-BE49-F238E27FC236}">
                <a16:creationId xmlns:a16="http://schemas.microsoft.com/office/drawing/2014/main" id="{5002AC78-9BD0-364C-ACFA-ADB7893BDFA4}"/>
              </a:ext>
            </a:extLst>
          </p:cNvPr>
          <p:cNvSpPr>
            <a:spLocks noGrp="1" noRot="1" noChangeAspect="1" noChangeArrowheads="1" noTextEdit="1"/>
          </p:cNvSpPr>
          <p:nvPr>
            <p:ph type="sldImg"/>
          </p:nvPr>
        </p:nvSpPr>
        <p:spPr>
          <a:ln/>
        </p:spPr>
      </p:sp>
      <p:sp>
        <p:nvSpPr>
          <p:cNvPr id="141314" name="备注占位符 2">
            <a:extLst>
              <a:ext uri="{FF2B5EF4-FFF2-40B4-BE49-F238E27FC236}">
                <a16:creationId xmlns:a16="http://schemas.microsoft.com/office/drawing/2014/main" id="{9F7F7543-7EC3-3441-9F60-C382B37E32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data include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It’s compared with L1 cached tag: physically tagged;</a:t>
            </a:r>
            <a:endParaRPr lang="zh-CN" altLang="en-US">
              <a:latin typeface="Arial" panose="020B0604020202020204" pitchFamily="34" charset="0"/>
              <a:ea typeface="宋体" panose="02010600030101010101" pitchFamily="2" charset="-122"/>
            </a:endParaRPr>
          </a:p>
        </p:txBody>
      </p:sp>
      <p:sp>
        <p:nvSpPr>
          <p:cNvPr id="141315" name="灯片编号占位符 3">
            <a:extLst>
              <a:ext uri="{FF2B5EF4-FFF2-40B4-BE49-F238E27FC236}">
                <a16:creationId xmlns:a16="http://schemas.microsoft.com/office/drawing/2014/main" id="{BCC35C1B-9CD4-8443-A9B8-50032CF57A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40EF58-A66F-5C46-8D62-8D45FCFEDD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a:extLst>
              <a:ext uri="{FF2B5EF4-FFF2-40B4-BE49-F238E27FC236}">
                <a16:creationId xmlns:a16="http://schemas.microsoft.com/office/drawing/2014/main" id="{83FBC13E-819A-6E44-BF35-DC821D6EC127}"/>
              </a:ext>
            </a:extLst>
          </p:cNvPr>
          <p:cNvSpPr>
            <a:spLocks noGrp="1" noRot="1" noChangeAspect="1" noChangeArrowheads="1" noTextEdit="1"/>
          </p:cNvSpPr>
          <p:nvPr>
            <p:ph type="sldImg"/>
          </p:nvPr>
        </p:nvSpPr>
        <p:spPr>
          <a:ln/>
        </p:spPr>
      </p:sp>
      <p:sp>
        <p:nvSpPr>
          <p:cNvPr id="144386" name="备注占位符 2">
            <a:extLst>
              <a:ext uri="{FF2B5EF4-FFF2-40B4-BE49-F238E27FC236}">
                <a16:creationId xmlns:a16="http://schemas.microsoft.com/office/drawing/2014/main" id="{DB3D6A1D-A9AE-F548-845F-C6E2374072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44387" name="灯片编号占位符 3">
            <a:extLst>
              <a:ext uri="{FF2B5EF4-FFF2-40B4-BE49-F238E27FC236}">
                <a16:creationId xmlns:a16="http://schemas.microsoft.com/office/drawing/2014/main" id="{9F0B91E2-D9F9-1A4A-BDE8-559139DA49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B42FF5-4EA1-8841-9AE6-63792A8A820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155</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a:extLst>
              <a:ext uri="{FF2B5EF4-FFF2-40B4-BE49-F238E27FC236}">
                <a16:creationId xmlns:a16="http://schemas.microsoft.com/office/drawing/2014/main" id="{1A334F78-43E5-4745-BAE4-102F8DB1BC71}"/>
              </a:ext>
            </a:extLst>
          </p:cNvPr>
          <p:cNvSpPr>
            <a:spLocks noGrp="1" noRot="1" noChangeAspect="1" noChangeArrowheads="1" noTextEdit="1"/>
          </p:cNvSpPr>
          <p:nvPr>
            <p:ph type="sldImg"/>
          </p:nvPr>
        </p:nvSpPr>
        <p:spPr>
          <a:ln/>
        </p:spPr>
      </p:sp>
      <p:sp>
        <p:nvSpPr>
          <p:cNvPr id="219138" name="备注占位符 2">
            <a:extLst>
              <a:ext uri="{FF2B5EF4-FFF2-40B4-BE49-F238E27FC236}">
                <a16:creationId xmlns:a16="http://schemas.microsoft.com/office/drawing/2014/main" id="{81FF5969-18AA-8946-B4FD-746856A8D8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9139" name="灯片编号占位符 3">
            <a:extLst>
              <a:ext uri="{FF2B5EF4-FFF2-40B4-BE49-F238E27FC236}">
                <a16:creationId xmlns:a16="http://schemas.microsoft.com/office/drawing/2014/main" id="{6CD43341-EEE8-8643-9472-0147CBE962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EA7584-535C-F34C-879F-37D13B822B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0DF070F7-6E13-7D43-95CC-7F45719AFB7C}"/>
              </a:ext>
            </a:extLst>
          </p:cNvPr>
          <p:cNvSpPr>
            <a:spLocks noGrp="1" noRot="1" noChangeAspect="1" noChangeArrowheads="1" noTextEdit="1"/>
          </p:cNvSpPr>
          <p:nvPr>
            <p:ph type="sldImg"/>
          </p:nvPr>
        </p:nvSpPr>
        <p:spPr>
          <a:ln/>
        </p:spPr>
      </p:sp>
      <p:sp>
        <p:nvSpPr>
          <p:cNvPr id="221186" name="Notes Placeholder 2">
            <a:extLst>
              <a:ext uri="{FF2B5EF4-FFF2-40B4-BE49-F238E27FC236}">
                <a16:creationId xmlns:a16="http://schemas.microsoft.com/office/drawing/2014/main" id="{08357DF5-6C87-934D-B262-AB7D9DCAF0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21187" name="Slide Number Placeholder 3">
            <a:extLst>
              <a:ext uri="{FF2B5EF4-FFF2-40B4-BE49-F238E27FC236}">
                <a16:creationId xmlns:a16="http://schemas.microsoft.com/office/drawing/2014/main" id="{8273EF55-5A70-E14F-A2F5-B1CBD6D86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95CCF8-F544-1D43-903E-154AEC14F1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9D45E64D-66E4-AB49-96E0-C77E79A51D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F48F469-FF06-1B40-BAA9-BE10085E3C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3DD72B2-C935-B642-8F2B-6031F7FFD332}"/>
              </a:ext>
            </a:extLst>
          </p:cNvPr>
          <p:cNvSpPr>
            <a:spLocks noGrp="1" noChangeArrowheads="1"/>
          </p:cNvSpPr>
          <p:nvPr>
            <p:ph type="sldNum" sz="quarter" idx="12"/>
          </p:nvPr>
        </p:nvSpPr>
        <p:spPr>
          <a:ln/>
        </p:spPr>
        <p:txBody>
          <a:bodyPr/>
          <a:lstStyle>
            <a:lvl1pPr>
              <a:defRPr/>
            </a:lvl1pPr>
          </a:lstStyle>
          <a:p>
            <a:pPr>
              <a:defRPr/>
            </a:pPr>
            <a:fld id="{32F07407-AEB2-9144-9E32-E1F6F803EA16}" type="slidenum">
              <a:rPr lang="en-US" altLang="zh-CN"/>
              <a:pPr>
                <a:defRPr/>
              </a:pPr>
              <a:t>‹#›</a:t>
            </a:fld>
            <a:endParaRPr lang="en-US" altLang="zh-CN"/>
          </a:p>
        </p:txBody>
      </p:sp>
    </p:spTree>
    <p:extLst>
      <p:ext uri="{BB962C8B-B14F-4D97-AF65-F5344CB8AC3E}">
        <p14:creationId xmlns:p14="http://schemas.microsoft.com/office/powerpoint/2010/main" val="45098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7AF4DBB-5A35-4540-B45F-270C7067154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AF0100-7D66-4249-A479-706B9CA671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BF68F9-45A3-0946-86B0-6847C51B76D9}"/>
              </a:ext>
            </a:extLst>
          </p:cNvPr>
          <p:cNvSpPr>
            <a:spLocks noGrp="1" noChangeArrowheads="1"/>
          </p:cNvSpPr>
          <p:nvPr>
            <p:ph type="sldNum" sz="quarter" idx="12"/>
          </p:nvPr>
        </p:nvSpPr>
        <p:spPr>
          <a:ln/>
        </p:spPr>
        <p:txBody>
          <a:bodyPr/>
          <a:lstStyle>
            <a:lvl1pPr>
              <a:defRPr/>
            </a:lvl1pPr>
          </a:lstStyle>
          <a:p>
            <a:pPr>
              <a:defRPr/>
            </a:pPr>
            <a:fld id="{22128942-353A-D84F-A7BF-5317A1005859}" type="slidenum">
              <a:rPr lang="en-US" altLang="zh-CN"/>
              <a:pPr>
                <a:defRPr/>
              </a:pPr>
              <a:t>‹#›</a:t>
            </a:fld>
            <a:endParaRPr lang="en-US" altLang="zh-CN"/>
          </a:p>
        </p:txBody>
      </p:sp>
    </p:spTree>
    <p:extLst>
      <p:ext uri="{BB962C8B-B14F-4D97-AF65-F5344CB8AC3E}">
        <p14:creationId xmlns:p14="http://schemas.microsoft.com/office/powerpoint/2010/main" val="2386007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BB30D1B-4142-A946-985A-5146564C89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8B0743-BDE7-2F4F-AE5F-85C2EB3574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BD08CA2-258A-A246-B7FD-8519AAA60A71}"/>
              </a:ext>
            </a:extLst>
          </p:cNvPr>
          <p:cNvSpPr>
            <a:spLocks noGrp="1" noChangeArrowheads="1"/>
          </p:cNvSpPr>
          <p:nvPr>
            <p:ph type="sldNum" sz="quarter" idx="12"/>
          </p:nvPr>
        </p:nvSpPr>
        <p:spPr>
          <a:ln/>
        </p:spPr>
        <p:txBody>
          <a:bodyPr/>
          <a:lstStyle>
            <a:lvl1pPr>
              <a:defRPr/>
            </a:lvl1pPr>
          </a:lstStyle>
          <a:p>
            <a:pPr>
              <a:defRPr/>
            </a:pPr>
            <a:fld id="{ABA4F18B-AE29-8845-BD68-CE15C51F7A82}" type="slidenum">
              <a:rPr lang="en-US" altLang="zh-CN"/>
              <a:pPr>
                <a:defRPr/>
              </a:pPr>
              <a:t>‹#›</a:t>
            </a:fld>
            <a:endParaRPr lang="en-US" altLang="zh-CN"/>
          </a:p>
        </p:txBody>
      </p:sp>
    </p:spTree>
    <p:extLst>
      <p:ext uri="{BB962C8B-B14F-4D97-AF65-F5344CB8AC3E}">
        <p14:creationId xmlns:p14="http://schemas.microsoft.com/office/powerpoint/2010/main" val="11408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694BB37-ECF7-7B48-8EC3-CCCC12D245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17E4567-F1F1-534A-9FDE-251F769676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435680-68C4-5D49-B75D-8A97D649FFD8}"/>
              </a:ext>
            </a:extLst>
          </p:cNvPr>
          <p:cNvSpPr>
            <a:spLocks noGrp="1" noChangeArrowheads="1"/>
          </p:cNvSpPr>
          <p:nvPr>
            <p:ph type="sldNum" sz="quarter" idx="12"/>
          </p:nvPr>
        </p:nvSpPr>
        <p:spPr>
          <a:ln/>
        </p:spPr>
        <p:txBody>
          <a:bodyPr/>
          <a:lstStyle>
            <a:lvl1pPr>
              <a:defRPr/>
            </a:lvl1pPr>
          </a:lstStyle>
          <a:p>
            <a:pPr>
              <a:defRPr/>
            </a:pPr>
            <a:fld id="{6F18DABF-50D3-454B-809A-2310A5294DE9}" type="slidenum">
              <a:rPr lang="en-US" altLang="zh-CN"/>
              <a:pPr>
                <a:defRPr/>
              </a:pPr>
              <a:t>‹#›</a:t>
            </a:fld>
            <a:endParaRPr lang="en-US" altLang="zh-CN"/>
          </a:p>
        </p:txBody>
      </p:sp>
    </p:spTree>
    <p:extLst>
      <p:ext uri="{BB962C8B-B14F-4D97-AF65-F5344CB8AC3E}">
        <p14:creationId xmlns:p14="http://schemas.microsoft.com/office/powerpoint/2010/main" val="3687496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759CDAA-A428-0F4D-A2A9-ADC0934F89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B82339A6-E195-014E-A5E6-B3E1988792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1FC6C52-9968-8B44-BE88-88E3E1FE95D3}"/>
              </a:ext>
            </a:extLst>
          </p:cNvPr>
          <p:cNvSpPr>
            <a:spLocks noGrp="1" noChangeArrowheads="1"/>
          </p:cNvSpPr>
          <p:nvPr>
            <p:ph type="sldNum" sz="quarter" idx="12"/>
          </p:nvPr>
        </p:nvSpPr>
        <p:spPr>
          <a:ln/>
        </p:spPr>
        <p:txBody>
          <a:bodyPr/>
          <a:lstStyle>
            <a:lvl1pPr>
              <a:defRPr/>
            </a:lvl1pPr>
          </a:lstStyle>
          <a:p>
            <a:pPr>
              <a:defRPr/>
            </a:pPr>
            <a:fld id="{AA1A246A-D1CF-9549-A8EC-0120B0C6C177}" type="slidenum">
              <a:rPr lang="en-US" altLang="zh-CN"/>
              <a:pPr>
                <a:defRPr/>
              </a:pPr>
              <a:t>‹#›</a:t>
            </a:fld>
            <a:endParaRPr lang="en-US" altLang="zh-CN"/>
          </a:p>
        </p:txBody>
      </p:sp>
    </p:spTree>
    <p:extLst>
      <p:ext uri="{BB962C8B-B14F-4D97-AF65-F5344CB8AC3E}">
        <p14:creationId xmlns:p14="http://schemas.microsoft.com/office/powerpoint/2010/main" val="144844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871F33C-A9F0-D84D-B445-B8D6380196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C235B79-F6CF-3F4A-AA03-06FE837D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548E6F4-C1EB-6048-8982-FF9F8D895B3A}"/>
              </a:ext>
            </a:extLst>
          </p:cNvPr>
          <p:cNvSpPr>
            <a:spLocks noGrp="1" noChangeArrowheads="1"/>
          </p:cNvSpPr>
          <p:nvPr>
            <p:ph type="sldNum" sz="quarter" idx="12"/>
          </p:nvPr>
        </p:nvSpPr>
        <p:spPr>
          <a:ln/>
        </p:spPr>
        <p:txBody>
          <a:bodyPr/>
          <a:lstStyle>
            <a:lvl1pPr>
              <a:defRPr/>
            </a:lvl1pPr>
          </a:lstStyle>
          <a:p>
            <a:pPr>
              <a:defRPr/>
            </a:pPr>
            <a:fld id="{CF7C99E0-2735-544C-A0A2-6B9E1B65C4ED}" type="slidenum">
              <a:rPr lang="en-US" altLang="zh-CN"/>
              <a:pPr>
                <a:defRPr/>
              </a:pPr>
              <a:t>‹#›</a:t>
            </a:fld>
            <a:endParaRPr lang="en-US" altLang="zh-CN"/>
          </a:p>
        </p:txBody>
      </p:sp>
    </p:spTree>
    <p:extLst>
      <p:ext uri="{BB962C8B-B14F-4D97-AF65-F5344CB8AC3E}">
        <p14:creationId xmlns:p14="http://schemas.microsoft.com/office/powerpoint/2010/main" val="649592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483B751-7A57-6046-ADAA-75B2003DC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261401F-B2D6-7546-82B8-29D584294E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9B82B63-1F46-D249-ACD3-7A8738CA735F}"/>
              </a:ext>
            </a:extLst>
          </p:cNvPr>
          <p:cNvSpPr>
            <a:spLocks noGrp="1" noChangeArrowheads="1"/>
          </p:cNvSpPr>
          <p:nvPr>
            <p:ph type="sldNum" sz="quarter" idx="12"/>
          </p:nvPr>
        </p:nvSpPr>
        <p:spPr>
          <a:ln/>
        </p:spPr>
        <p:txBody>
          <a:bodyPr/>
          <a:lstStyle>
            <a:lvl1pPr>
              <a:defRPr/>
            </a:lvl1pPr>
          </a:lstStyle>
          <a:p>
            <a:pPr>
              <a:defRPr/>
            </a:pPr>
            <a:fld id="{EA643714-3BA7-254E-AF8B-552BB83E38C3}" type="slidenum">
              <a:rPr lang="en-US" altLang="zh-CN"/>
              <a:pPr>
                <a:defRPr/>
              </a:pPr>
              <a:t>‹#›</a:t>
            </a:fld>
            <a:endParaRPr lang="en-US" altLang="zh-CN"/>
          </a:p>
        </p:txBody>
      </p:sp>
    </p:spTree>
    <p:extLst>
      <p:ext uri="{BB962C8B-B14F-4D97-AF65-F5344CB8AC3E}">
        <p14:creationId xmlns:p14="http://schemas.microsoft.com/office/powerpoint/2010/main" val="3396022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F55717-C06C-6546-A297-7C80DDEB84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CB5692A-5A5D-8748-A3FF-8B331E87B3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3CA796D-1A5D-8642-805F-C27406792BB4}"/>
              </a:ext>
            </a:extLst>
          </p:cNvPr>
          <p:cNvSpPr>
            <a:spLocks noGrp="1" noChangeArrowheads="1"/>
          </p:cNvSpPr>
          <p:nvPr>
            <p:ph type="sldNum" sz="quarter" idx="12"/>
          </p:nvPr>
        </p:nvSpPr>
        <p:spPr>
          <a:ln/>
        </p:spPr>
        <p:txBody>
          <a:bodyPr/>
          <a:lstStyle>
            <a:lvl1pPr>
              <a:defRPr/>
            </a:lvl1pPr>
          </a:lstStyle>
          <a:p>
            <a:pPr>
              <a:defRPr/>
            </a:pPr>
            <a:fld id="{E46DFBA0-D580-B14F-810A-5C58B24F6F65}" type="slidenum">
              <a:rPr lang="en-US" altLang="zh-CN"/>
              <a:pPr>
                <a:defRPr/>
              </a:pPr>
              <a:t>‹#›</a:t>
            </a:fld>
            <a:endParaRPr lang="en-US" altLang="zh-CN"/>
          </a:p>
        </p:txBody>
      </p:sp>
    </p:spTree>
    <p:extLst>
      <p:ext uri="{BB962C8B-B14F-4D97-AF65-F5344CB8AC3E}">
        <p14:creationId xmlns:p14="http://schemas.microsoft.com/office/powerpoint/2010/main" val="349324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EC83F9C-6FA2-4B4B-BBD0-F0516F10E5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DFAA7B2-1D70-1C42-92E9-0C2F9FD10D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A8BA300-9EC8-7C4A-A761-EA3FF589D797}"/>
              </a:ext>
            </a:extLst>
          </p:cNvPr>
          <p:cNvSpPr>
            <a:spLocks noGrp="1" noChangeArrowheads="1"/>
          </p:cNvSpPr>
          <p:nvPr>
            <p:ph type="sldNum" sz="quarter" idx="12"/>
          </p:nvPr>
        </p:nvSpPr>
        <p:spPr>
          <a:ln/>
        </p:spPr>
        <p:txBody>
          <a:bodyPr/>
          <a:lstStyle>
            <a:lvl1pPr>
              <a:defRPr/>
            </a:lvl1pPr>
          </a:lstStyle>
          <a:p>
            <a:pPr>
              <a:defRPr/>
            </a:pPr>
            <a:fld id="{6B577BDC-EC4F-4343-8187-E1B53B4C8192}" type="slidenum">
              <a:rPr lang="en-US" altLang="zh-CN"/>
              <a:pPr>
                <a:defRPr/>
              </a:pPr>
              <a:t>‹#›</a:t>
            </a:fld>
            <a:endParaRPr lang="en-US" altLang="zh-CN"/>
          </a:p>
        </p:txBody>
      </p:sp>
    </p:spTree>
    <p:extLst>
      <p:ext uri="{BB962C8B-B14F-4D97-AF65-F5344CB8AC3E}">
        <p14:creationId xmlns:p14="http://schemas.microsoft.com/office/powerpoint/2010/main" val="3239149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4AF84D3-038F-2448-8DD5-420D9C3FF2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90C5104-6219-6E46-A283-F5B0D8FF8DE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10C7509-B5FF-304C-A34D-657332BEDF7D}"/>
              </a:ext>
            </a:extLst>
          </p:cNvPr>
          <p:cNvSpPr>
            <a:spLocks noGrp="1" noChangeArrowheads="1"/>
          </p:cNvSpPr>
          <p:nvPr>
            <p:ph type="sldNum" sz="quarter" idx="12"/>
          </p:nvPr>
        </p:nvSpPr>
        <p:spPr>
          <a:ln/>
        </p:spPr>
        <p:txBody>
          <a:bodyPr/>
          <a:lstStyle>
            <a:lvl1pPr>
              <a:defRPr/>
            </a:lvl1pPr>
          </a:lstStyle>
          <a:p>
            <a:pPr>
              <a:defRPr/>
            </a:pPr>
            <a:fld id="{A82481EE-02BD-DB40-8785-AD9E31BDF772}" type="slidenum">
              <a:rPr lang="en-US" altLang="zh-CN"/>
              <a:pPr>
                <a:defRPr/>
              </a:pPr>
              <a:t>‹#›</a:t>
            </a:fld>
            <a:endParaRPr lang="en-US" altLang="zh-CN"/>
          </a:p>
        </p:txBody>
      </p:sp>
    </p:spTree>
    <p:extLst>
      <p:ext uri="{BB962C8B-B14F-4D97-AF65-F5344CB8AC3E}">
        <p14:creationId xmlns:p14="http://schemas.microsoft.com/office/powerpoint/2010/main" val="37296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C4C2044-0768-D04B-9F5D-9B2A7A77D3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55D7E7-62C9-8F44-A4E1-F6ECC67951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F5A46AC-FB28-6042-B176-245170D441EA}"/>
              </a:ext>
            </a:extLst>
          </p:cNvPr>
          <p:cNvSpPr>
            <a:spLocks noGrp="1" noChangeArrowheads="1"/>
          </p:cNvSpPr>
          <p:nvPr>
            <p:ph type="sldNum" sz="quarter" idx="12"/>
          </p:nvPr>
        </p:nvSpPr>
        <p:spPr>
          <a:ln/>
        </p:spPr>
        <p:txBody>
          <a:bodyPr/>
          <a:lstStyle>
            <a:lvl1pPr>
              <a:defRPr/>
            </a:lvl1pPr>
          </a:lstStyle>
          <a:p>
            <a:pPr>
              <a:defRPr/>
            </a:pPr>
            <a:fld id="{BA28148C-CC11-8D4F-B3A6-41F9159ED07B}" type="slidenum">
              <a:rPr lang="en-US" altLang="zh-CN"/>
              <a:pPr>
                <a:defRPr/>
              </a:pPr>
              <a:t>‹#›</a:t>
            </a:fld>
            <a:endParaRPr lang="en-US" altLang="zh-CN"/>
          </a:p>
        </p:txBody>
      </p:sp>
    </p:spTree>
    <p:extLst>
      <p:ext uri="{BB962C8B-B14F-4D97-AF65-F5344CB8AC3E}">
        <p14:creationId xmlns:p14="http://schemas.microsoft.com/office/powerpoint/2010/main" val="3374943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a:extLst>
              <a:ext uri="{FF2B5EF4-FFF2-40B4-BE49-F238E27FC236}">
                <a16:creationId xmlns:a16="http://schemas.microsoft.com/office/drawing/2014/main" id="{DD343E0A-644D-A447-AD2B-50D33B0F0F3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1B82E0F-EBA9-8A49-9C23-E9B1F0A808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5F53677-A5CD-EB41-9A1F-BB77F33856CA}"/>
              </a:ext>
            </a:extLst>
          </p:cNvPr>
          <p:cNvSpPr>
            <a:spLocks noGrp="1" noChangeArrowheads="1"/>
          </p:cNvSpPr>
          <p:nvPr>
            <p:ph type="sldNum" sz="quarter" idx="12"/>
          </p:nvPr>
        </p:nvSpPr>
        <p:spPr>
          <a:ln/>
        </p:spPr>
        <p:txBody>
          <a:bodyPr/>
          <a:lstStyle>
            <a:lvl1pPr>
              <a:defRPr/>
            </a:lvl1pPr>
          </a:lstStyle>
          <a:p>
            <a:pPr>
              <a:defRPr/>
            </a:pPr>
            <a:fld id="{0042DF3A-4DA2-754D-B88F-D08BC3A60482}" type="slidenum">
              <a:rPr lang="en-US" altLang="zh-CN"/>
              <a:pPr>
                <a:defRPr/>
              </a:pPr>
              <a:t>‹#›</a:t>
            </a:fld>
            <a:endParaRPr lang="en-US" altLang="zh-CN"/>
          </a:p>
        </p:txBody>
      </p:sp>
    </p:spTree>
    <p:extLst>
      <p:ext uri="{BB962C8B-B14F-4D97-AF65-F5344CB8AC3E}">
        <p14:creationId xmlns:p14="http://schemas.microsoft.com/office/powerpoint/2010/main" val="1700799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2942210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3675100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3811477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1834224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1504001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89732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2471582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399066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1105854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2364870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4997521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4046167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16714160-59C9-374B-8E31-2FF5FC7AB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DA13FD9-E887-374D-9B3D-05F39F5FB6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EAAD03-B9B3-F64D-8D2D-D2554E085AB2}"/>
              </a:ext>
            </a:extLst>
          </p:cNvPr>
          <p:cNvSpPr>
            <a:spLocks noGrp="1" noChangeArrowheads="1"/>
          </p:cNvSpPr>
          <p:nvPr>
            <p:ph type="sldNum" sz="quarter" idx="12"/>
          </p:nvPr>
        </p:nvSpPr>
        <p:spPr>
          <a:ln/>
        </p:spPr>
        <p:txBody>
          <a:bodyPr/>
          <a:lstStyle>
            <a:lvl1pPr>
              <a:defRPr/>
            </a:lvl1pPr>
          </a:lstStyle>
          <a:p>
            <a:pPr>
              <a:defRPr/>
            </a:pPr>
            <a:fld id="{AADB9B80-9234-7749-B480-280D3FCD26BE}" type="slidenum">
              <a:rPr lang="en-US" altLang="zh-CN"/>
              <a:pPr>
                <a:defRPr/>
              </a:pPr>
              <a:t>‹#›</a:t>
            </a:fld>
            <a:endParaRPr lang="en-US" altLang="zh-CN"/>
          </a:p>
        </p:txBody>
      </p:sp>
    </p:spTree>
    <p:extLst>
      <p:ext uri="{BB962C8B-B14F-4D97-AF65-F5344CB8AC3E}">
        <p14:creationId xmlns:p14="http://schemas.microsoft.com/office/powerpoint/2010/main" val="9193996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0BD7EB1-6572-0142-92AA-10B653DAA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31FBF4-F0EA-9640-BF9D-B81DA79EF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AB2018B-3215-E24F-AB5F-99EB0C20BE4E}"/>
              </a:ext>
            </a:extLst>
          </p:cNvPr>
          <p:cNvSpPr>
            <a:spLocks noGrp="1" noChangeArrowheads="1"/>
          </p:cNvSpPr>
          <p:nvPr>
            <p:ph type="sldNum" sz="quarter" idx="12"/>
          </p:nvPr>
        </p:nvSpPr>
        <p:spPr>
          <a:ln/>
        </p:spPr>
        <p:txBody>
          <a:bodyPr/>
          <a:lstStyle>
            <a:lvl1pPr>
              <a:defRPr/>
            </a:lvl1pPr>
          </a:lstStyle>
          <a:p>
            <a:pPr>
              <a:defRPr/>
            </a:pPr>
            <a:fld id="{41CD34B4-22C7-5243-9D9A-472E40AE1225}" type="slidenum">
              <a:rPr lang="en-US" altLang="zh-CN"/>
              <a:pPr>
                <a:defRPr/>
              </a:pPr>
              <a:t>‹#›</a:t>
            </a:fld>
            <a:endParaRPr lang="en-US" altLang="zh-CN"/>
          </a:p>
        </p:txBody>
      </p:sp>
    </p:spTree>
    <p:extLst>
      <p:ext uri="{BB962C8B-B14F-4D97-AF65-F5344CB8AC3E}">
        <p14:creationId xmlns:p14="http://schemas.microsoft.com/office/powerpoint/2010/main" val="2714939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FB0D017-9DD9-214E-B016-D7B4ABD70C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D6A5BE-EB77-CF47-8E6B-30CDA472AD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B696B29-D616-3B48-A54E-BD017CA9912A}"/>
              </a:ext>
            </a:extLst>
          </p:cNvPr>
          <p:cNvSpPr>
            <a:spLocks noGrp="1" noChangeArrowheads="1"/>
          </p:cNvSpPr>
          <p:nvPr>
            <p:ph type="sldNum" sz="quarter" idx="12"/>
          </p:nvPr>
        </p:nvSpPr>
        <p:spPr>
          <a:ln/>
        </p:spPr>
        <p:txBody>
          <a:bodyPr/>
          <a:lstStyle>
            <a:lvl1pPr>
              <a:defRPr/>
            </a:lvl1pPr>
          </a:lstStyle>
          <a:p>
            <a:pPr>
              <a:defRPr/>
            </a:pPr>
            <a:fld id="{B4BDA17D-EBC8-BE4B-B610-C168DD27A3B9}" type="slidenum">
              <a:rPr lang="en-US" altLang="zh-CN"/>
              <a:pPr>
                <a:defRPr/>
              </a:pPr>
              <a:t>‹#›</a:t>
            </a:fld>
            <a:endParaRPr lang="en-US" altLang="zh-CN"/>
          </a:p>
        </p:txBody>
      </p:sp>
    </p:spTree>
    <p:extLst>
      <p:ext uri="{BB962C8B-B14F-4D97-AF65-F5344CB8AC3E}">
        <p14:creationId xmlns:p14="http://schemas.microsoft.com/office/powerpoint/2010/main" val="3793078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F7D4A68-ACB5-A748-AFB7-6065594B9D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1CF581-30F9-4246-9430-E8E7E41D0D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FD7A35-6245-6444-8519-72ED751824B2}"/>
              </a:ext>
            </a:extLst>
          </p:cNvPr>
          <p:cNvSpPr>
            <a:spLocks noGrp="1" noChangeArrowheads="1"/>
          </p:cNvSpPr>
          <p:nvPr>
            <p:ph type="sldNum" sz="quarter" idx="12"/>
          </p:nvPr>
        </p:nvSpPr>
        <p:spPr>
          <a:ln/>
        </p:spPr>
        <p:txBody>
          <a:bodyPr/>
          <a:lstStyle>
            <a:lvl1pPr>
              <a:defRPr/>
            </a:lvl1pPr>
          </a:lstStyle>
          <a:p>
            <a:pPr>
              <a:defRPr/>
            </a:pPr>
            <a:fld id="{EB5FF145-ACB7-A043-9A69-28088DA85E3C}" type="slidenum">
              <a:rPr lang="en-US" altLang="zh-CN"/>
              <a:pPr>
                <a:defRPr/>
              </a:pPr>
              <a:t>‹#›</a:t>
            </a:fld>
            <a:endParaRPr lang="en-US" altLang="zh-CN"/>
          </a:p>
        </p:txBody>
      </p:sp>
    </p:spTree>
    <p:extLst>
      <p:ext uri="{BB962C8B-B14F-4D97-AF65-F5344CB8AC3E}">
        <p14:creationId xmlns:p14="http://schemas.microsoft.com/office/powerpoint/2010/main" val="56868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F238C6D-DC39-3A47-85D9-3886762E5E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A9C9D1B-2E74-C548-BC75-2C076C8E60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64BBBF1-E62F-6E4F-8043-19904C8A6FC1}"/>
              </a:ext>
            </a:extLst>
          </p:cNvPr>
          <p:cNvSpPr>
            <a:spLocks noGrp="1" noChangeArrowheads="1"/>
          </p:cNvSpPr>
          <p:nvPr>
            <p:ph type="sldNum" sz="quarter" idx="12"/>
          </p:nvPr>
        </p:nvSpPr>
        <p:spPr>
          <a:ln/>
        </p:spPr>
        <p:txBody>
          <a:bodyPr/>
          <a:lstStyle>
            <a:lvl1pPr>
              <a:defRPr/>
            </a:lvl1pPr>
          </a:lstStyle>
          <a:p>
            <a:pPr>
              <a:defRPr/>
            </a:pPr>
            <a:fld id="{6C97BAB6-DDB1-5545-B8F3-3D706B34C172}" type="slidenum">
              <a:rPr lang="en-US" altLang="zh-CN"/>
              <a:pPr>
                <a:defRPr/>
              </a:pPr>
              <a:t>‹#›</a:t>
            </a:fld>
            <a:endParaRPr lang="en-US" altLang="zh-CN"/>
          </a:p>
        </p:txBody>
      </p:sp>
    </p:spTree>
    <p:extLst>
      <p:ext uri="{BB962C8B-B14F-4D97-AF65-F5344CB8AC3E}">
        <p14:creationId xmlns:p14="http://schemas.microsoft.com/office/powerpoint/2010/main" val="311691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467E969-CB44-4A4F-9501-06BAC804D9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8C1513F-692E-9D42-93B5-013E25EFC99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5BC4CD-06CC-8640-9075-9C440F590422}"/>
              </a:ext>
            </a:extLst>
          </p:cNvPr>
          <p:cNvSpPr>
            <a:spLocks noGrp="1" noChangeArrowheads="1"/>
          </p:cNvSpPr>
          <p:nvPr>
            <p:ph type="sldNum" sz="quarter" idx="12"/>
          </p:nvPr>
        </p:nvSpPr>
        <p:spPr>
          <a:ln/>
        </p:spPr>
        <p:txBody>
          <a:bodyPr/>
          <a:lstStyle>
            <a:lvl1pPr>
              <a:defRPr/>
            </a:lvl1pPr>
          </a:lstStyle>
          <a:p>
            <a:pPr>
              <a:defRPr/>
            </a:pPr>
            <a:fld id="{8C5FC2DC-12D5-8947-8677-63F0987D0AEA}" type="slidenum">
              <a:rPr lang="en-US" altLang="zh-CN"/>
              <a:pPr>
                <a:defRPr/>
              </a:pPr>
              <a:t>‹#›</a:t>
            </a:fld>
            <a:endParaRPr lang="en-US" altLang="zh-CN"/>
          </a:p>
        </p:txBody>
      </p:sp>
    </p:spTree>
    <p:extLst>
      <p:ext uri="{BB962C8B-B14F-4D97-AF65-F5344CB8AC3E}">
        <p14:creationId xmlns:p14="http://schemas.microsoft.com/office/powerpoint/2010/main" val="1924266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7BD18C-80EA-2740-B04F-33662BBA10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6D281E7-73EB-7147-B321-8F5DE3DEA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D9B32DC-01BB-A94C-8C07-508AE21FE55E}"/>
              </a:ext>
            </a:extLst>
          </p:cNvPr>
          <p:cNvSpPr>
            <a:spLocks noGrp="1" noChangeArrowheads="1"/>
          </p:cNvSpPr>
          <p:nvPr>
            <p:ph type="sldNum" sz="quarter" idx="12"/>
          </p:nvPr>
        </p:nvSpPr>
        <p:spPr>
          <a:ln/>
        </p:spPr>
        <p:txBody>
          <a:bodyPr/>
          <a:lstStyle>
            <a:lvl1pPr>
              <a:defRPr/>
            </a:lvl1pPr>
          </a:lstStyle>
          <a:p>
            <a:pPr>
              <a:defRPr/>
            </a:pPr>
            <a:fld id="{509ECA6C-E1AC-DA43-A81B-6C0E82511221}" type="slidenum">
              <a:rPr lang="en-US" altLang="zh-CN"/>
              <a:pPr>
                <a:defRPr/>
              </a:pPr>
              <a:t>‹#›</a:t>
            </a:fld>
            <a:endParaRPr lang="en-US" altLang="zh-CN"/>
          </a:p>
        </p:txBody>
      </p:sp>
    </p:spTree>
    <p:extLst>
      <p:ext uri="{BB962C8B-B14F-4D97-AF65-F5344CB8AC3E}">
        <p14:creationId xmlns:p14="http://schemas.microsoft.com/office/powerpoint/2010/main" val="2215393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D6973B-1CC6-BE4D-B506-8B4C3F347C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E17BAB-00AE-8A4A-B3B4-95A76DF88A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D002D53-5545-8B4A-A6F1-1323C6267E1A}"/>
              </a:ext>
            </a:extLst>
          </p:cNvPr>
          <p:cNvSpPr>
            <a:spLocks noGrp="1" noChangeArrowheads="1"/>
          </p:cNvSpPr>
          <p:nvPr>
            <p:ph type="sldNum" sz="quarter" idx="12"/>
          </p:nvPr>
        </p:nvSpPr>
        <p:spPr>
          <a:ln/>
        </p:spPr>
        <p:txBody>
          <a:bodyPr/>
          <a:lstStyle>
            <a:lvl1pPr>
              <a:defRPr/>
            </a:lvl1pPr>
          </a:lstStyle>
          <a:p>
            <a:pPr>
              <a:defRPr/>
            </a:pPr>
            <a:fld id="{4BEAACAA-D8EE-4142-BB4D-1CA0C0FEC9CC}" type="slidenum">
              <a:rPr lang="en-US" altLang="zh-CN"/>
              <a:pPr>
                <a:defRPr/>
              </a:pPr>
              <a:t>‹#›</a:t>
            </a:fld>
            <a:endParaRPr lang="en-US" altLang="zh-CN"/>
          </a:p>
        </p:txBody>
      </p:sp>
    </p:spTree>
    <p:extLst>
      <p:ext uri="{BB962C8B-B14F-4D97-AF65-F5344CB8AC3E}">
        <p14:creationId xmlns:p14="http://schemas.microsoft.com/office/powerpoint/2010/main" val="1724789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284AA0-0DDB-204D-9604-76668CA9AE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F5F9DFC-86F1-524E-9960-3ECEB61F1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7FCC9B-9F23-AF43-BBDA-A0F79C6B060D}"/>
              </a:ext>
            </a:extLst>
          </p:cNvPr>
          <p:cNvSpPr>
            <a:spLocks noGrp="1" noChangeArrowheads="1"/>
          </p:cNvSpPr>
          <p:nvPr>
            <p:ph type="sldNum" sz="quarter" idx="12"/>
          </p:nvPr>
        </p:nvSpPr>
        <p:spPr>
          <a:ln/>
        </p:spPr>
        <p:txBody>
          <a:bodyPr/>
          <a:lstStyle>
            <a:lvl1pPr>
              <a:defRPr/>
            </a:lvl1pPr>
          </a:lstStyle>
          <a:p>
            <a:pPr>
              <a:defRPr/>
            </a:pPr>
            <a:fld id="{AB9D3860-5F7E-8F49-8891-7387FC94A728}" type="slidenum">
              <a:rPr lang="en-US" altLang="zh-CN"/>
              <a:pPr>
                <a:defRPr/>
              </a:pPr>
              <a:t>‹#›</a:t>
            </a:fld>
            <a:endParaRPr lang="en-US" altLang="zh-CN"/>
          </a:p>
        </p:txBody>
      </p:sp>
    </p:spTree>
    <p:extLst>
      <p:ext uri="{BB962C8B-B14F-4D97-AF65-F5344CB8AC3E}">
        <p14:creationId xmlns:p14="http://schemas.microsoft.com/office/powerpoint/2010/main" val="2626653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1D9908-0C16-5C43-AB3F-4542C6C680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5E7F9A-9DBE-3C4A-9F84-3AF8AD351A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A0F2F0-9E09-EA41-B406-E0FC15F7BEFD}"/>
              </a:ext>
            </a:extLst>
          </p:cNvPr>
          <p:cNvSpPr>
            <a:spLocks noGrp="1" noChangeArrowheads="1"/>
          </p:cNvSpPr>
          <p:nvPr>
            <p:ph type="sldNum" sz="quarter" idx="12"/>
          </p:nvPr>
        </p:nvSpPr>
        <p:spPr>
          <a:ln/>
        </p:spPr>
        <p:txBody>
          <a:bodyPr/>
          <a:lstStyle>
            <a:lvl1pPr>
              <a:defRPr/>
            </a:lvl1pPr>
          </a:lstStyle>
          <a:p>
            <a:pPr>
              <a:defRPr/>
            </a:pPr>
            <a:fld id="{4793F08E-4EFA-0343-8441-BC3814B2F165}" type="slidenum">
              <a:rPr lang="en-US" altLang="zh-CN"/>
              <a:pPr>
                <a:defRPr/>
              </a:pPr>
              <a:t>‹#›</a:t>
            </a:fld>
            <a:endParaRPr lang="en-US" altLang="zh-CN"/>
          </a:p>
        </p:txBody>
      </p:sp>
    </p:spTree>
    <p:extLst>
      <p:ext uri="{BB962C8B-B14F-4D97-AF65-F5344CB8AC3E}">
        <p14:creationId xmlns:p14="http://schemas.microsoft.com/office/powerpoint/2010/main" val="5485756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A90175E-9FF6-9548-9BB0-B10C4D425E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8643E6-91F2-F84A-A35D-53D07FCAD4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A86E5BC-A576-3C4B-82FF-D25A1589E6D8}"/>
              </a:ext>
            </a:extLst>
          </p:cNvPr>
          <p:cNvSpPr>
            <a:spLocks noGrp="1" noChangeArrowheads="1"/>
          </p:cNvSpPr>
          <p:nvPr>
            <p:ph type="sldNum" sz="quarter" idx="12"/>
          </p:nvPr>
        </p:nvSpPr>
        <p:spPr>
          <a:ln/>
        </p:spPr>
        <p:txBody>
          <a:bodyPr/>
          <a:lstStyle>
            <a:lvl1pPr>
              <a:defRPr/>
            </a:lvl1pPr>
          </a:lstStyle>
          <a:p>
            <a:pPr>
              <a:defRPr/>
            </a:pPr>
            <a:fld id="{7480C93D-6DFD-CD40-B140-906F33D43811}" type="slidenum">
              <a:rPr lang="en-US" altLang="zh-CN"/>
              <a:pPr>
                <a:defRPr/>
              </a:pPr>
              <a:t>‹#›</a:t>
            </a:fld>
            <a:endParaRPr lang="en-US" altLang="zh-CN"/>
          </a:p>
        </p:txBody>
      </p:sp>
    </p:spTree>
    <p:extLst>
      <p:ext uri="{BB962C8B-B14F-4D97-AF65-F5344CB8AC3E}">
        <p14:creationId xmlns:p14="http://schemas.microsoft.com/office/powerpoint/2010/main" val="108213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9AD502B-E2BD-104C-86FA-A5C9AF6FD358}"/>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032ED1B-B3CE-CD49-B28C-2595234C9BBC}"/>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FC75E83-0F56-9443-8516-0B1451DD149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21F03AFB-FB73-654A-AE91-D1283320CD5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CEFA311D-3538-5A47-97DE-132EB71517A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7049AC85-47D4-0141-BDF2-B272B89542A8}" type="slidenum">
              <a:rPr lang="en-US" altLang="zh-CN"/>
              <a:pPr>
                <a:defRPr/>
              </a:pPr>
              <a:t>‹#›</a:t>
            </a:fld>
            <a:endParaRPr lang="en-US" altLang="zh-CN"/>
          </a:p>
        </p:txBody>
      </p:sp>
    </p:spTree>
    <p:extLst>
      <p:ext uri="{BB962C8B-B14F-4D97-AF65-F5344CB8AC3E}">
        <p14:creationId xmlns:p14="http://schemas.microsoft.com/office/powerpoint/2010/main" val="123438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extLst>
      <p:ext uri="{BB962C8B-B14F-4D97-AF65-F5344CB8AC3E}">
        <p14:creationId xmlns:p14="http://schemas.microsoft.com/office/powerpoint/2010/main" val="157681090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07AE885-C2F9-E844-BE95-22528F9F1FCE}"/>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7FBD474-1990-5A46-95DB-A2010DD1C9E9}"/>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11EA8C2-5310-484B-A02B-A1599C6C152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C851392B-3F75-8447-AA58-EF95A3B6A06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5AB0C40D-513D-6846-9196-7760DBDF745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C1027BBF-2C4A-7E47-B402-86D1730565A3}" type="slidenum">
              <a:rPr lang="en-US" altLang="zh-CN"/>
              <a:pPr>
                <a:defRPr/>
              </a:pPr>
              <a:t>‹#›</a:t>
            </a:fld>
            <a:endParaRPr lang="en-US" altLang="zh-CN"/>
          </a:p>
        </p:txBody>
      </p:sp>
    </p:spTree>
    <p:extLst>
      <p:ext uri="{BB962C8B-B14F-4D97-AF65-F5344CB8AC3E}">
        <p14:creationId xmlns:p14="http://schemas.microsoft.com/office/powerpoint/2010/main" val="77463795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zh.wikipedia.org/wiki/CPU%E9%AB%98%E9%80%9F%E7%BC%93%E5%AD%9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zh.wikipedia.org/wiki/CPU%E9%AB%98%E9%80%9F%E7%BC%93%E5%AD%9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5.xml"/><Relationship Id="rId1" Type="http://schemas.openxmlformats.org/officeDocument/2006/relationships/slideLayout" Target="../slideLayouts/slideLayout37.xml"/><Relationship Id="rId4" Type="http://schemas.openxmlformats.org/officeDocument/2006/relationships/hyperlink" Target="https://www.youtube.com/watch?v=95QpHJX55b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7.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9.xml"/><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list.zju.edu.cn/kaibu/comparch2020/lec09-memory-virtual.ppt" TargetMode="External"/><Relationship Id="rId2" Type="http://schemas.openxmlformats.org/officeDocument/2006/relationships/hyperlink" Target="https://list.zju.edu.cn/kaibu/comparch2020/lec08-memory-cache.ppt" TargetMode="Externa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matt.might.net/articles/successful-phd-students/" TargetMode="External"/><Relationship Id="rId2" Type="http://schemas.openxmlformats.org/officeDocument/2006/relationships/hyperlink" Target="https://greatresearch.org/2013/08/23/why-get-a-ph-d/" TargetMode="External"/><Relationship Id="rId1" Type="http://schemas.openxmlformats.org/officeDocument/2006/relationships/slideLayout" Target="../slideLayouts/slideLayout13.xml"/><Relationship Id="rId5" Type="http://schemas.openxmlformats.org/officeDocument/2006/relationships/hyperlink" Target="http://www.cs.cmu.edu/~harchol/gradschooltalk.pdf" TargetMode="External"/><Relationship Id="rId4" Type="http://schemas.openxmlformats.org/officeDocument/2006/relationships/hyperlink" Target="http://www.cs.unc.edu/~azuma/hitch4.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lOOBJix9-Dw" TargetMode="External"/><Relationship Id="rId2" Type="http://schemas.openxmlformats.org/officeDocument/2006/relationships/hyperlink" Target="https://www.youtube.com/watch?v=fqPSnjewkuA"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4">
            <a:extLst>
              <a:ext uri="{FF2B5EF4-FFF2-40B4-BE49-F238E27FC236}">
                <a16:creationId xmlns:a16="http://schemas.microsoft.com/office/drawing/2014/main" id="{A49AE3ED-23CF-2A4B-922C-CC17E60C4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1BAF0BC3-040C-AB45-B062-4BD849BFC005}"/>
              </a:ext>
            </a:extLst>
          </p:cNvPr>
          <p:cNvSpPr txBox="1">
            <a:spLocks noChangeArrowheads="1"/>
          </p:cNvSpPr>
          <p:nvPr/>
        </p:nvSpPr>
        <p:spPr bwMode="auto">
          <a:xfrm>
            <a:off x="0" y="5334000"/>
            <a:ext cx="6934200" cy="1530350"/>
          </a:xfrm>
          <a:prstGeom prst="rect">
            <a:avLst/>
          </a:prstGeom>
          <a:noFill/>
          <a:ln w="9525">
            <a:noFill/>
            <a:miter lim="800000"/>
            <a:headEnd/>
            <a:tailEnd/>
          </a:ln>
        </p:spPr>
        <p:txBody>
          <a:bodyPr anchor="ctr"/>
          <a:lstStyle/>
          <a:p>
            <a:pPr eaLnBrk="1" hangingPunct="1">
              <a:defRPr/>
            </a:pPr>
            <a:r>
              <a:rPr lang="en-US" altLang="zh-CN" sz="5000" b="1" kern="0" dirty="0">
                <a:solidFill>
                  <a:srgbClr val="92D050"/>
                </a:solidFill>
                <a:latin typeface="微软雅黑" pitchFamily="34" charset="-122"/>
                <a:ea typeface="微软雅黑" pitchFamily="34" charset="-122"/>
                <a:cs typeface="+mj-cs"/>
              </a:rPr>
              <a:t>Happy National Day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513012"/>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t>Technology &amp; Optimizations</a:t>
            </a:r>
          </a:p>
        </p:txBody>
      </p:sp>
    </p:spTree>
    <p:extLst>
      <p:ext uri="{BB962C8B-B14F-4D97-AF65-F5344CB8AC3E}">
        <p14:creationId xmlns:p14="http://schemas.microsoft.com/office/powerpoint/2010/main" val="25787374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3">
            <a:extLst>
              <a:ext uri="{FF2B5EF4-FFF2-40B4-BE49-F238E27FC236}">
                <a16:creationId xmlns:a16="http://schemas.microsoft.com/office/drawing/2014/main" id="{668C6754-18C4-4045-936A-C49E82D4E1FA}"/>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1.</a:t>
            </a:r>
            <a:r>
              <a:rPr lang="en-US" altLang="zh-CN"/>
              <a:t> various miss rates?</a:t>
            </a:r>
          </a:p>
          <a:p>
            <a:pPr eaLnBrk="1" hangingPunct="1">
              <a:buFontTx/>
              <a:buNone/>
            </a:pPr>
            <a:r>
              <a:rPr lang="en-US" altLang="zh-CN"/>
              <a:t>	</a:t>
            </a:r>
            <a:r>
              <a:rPr lang="en-US" altLang="zh-CN" b="1"/>
              <a:t>L1: </a:t>
            </a:r>
            <a:r>
              <a:rPr lang="en-US" altLang="zh-CN"/>
              <a:t>local = global</a:t>
            </a:r>
          </a:p>
          <a:p>
            <a:pPr eaLnBrk="1" hangingPunct="1">
              <a:buFontTx/>
              <a:buNone/>
            </a:pPr>
            <a:r>
              <a:rPr lang="en-US" altLang="zh-CN"/>
              <a:t>	40/1000 = 4%</a:t>
            </a:r>
          </a:p>
          <a:p>
            <a:pPr eaLnBrk="1" hangingPunct="1">
              <a:buFontTx/>
              <a:buNone/>
            </a:pPr>
            <a:r>
              <a:rPr lang="en-US" altLang="zh-CN"/>
              <a:t>	</a:t>
            </a:r>
            <a:r>
              <a:rPr lang="en-US" altLang="zh-CN" b="1"/>
              <a:t>L2:</a:t>
            </a:r>
          </a:p>
          <a:p>
            <a:pPr eaLnBrk="1" hangingPunct="1">
              <a:buFontTx/>
              <a:buNone/>
            </a:pPr>
            <a:r>
              <a:rPr lang="en-US" altLang="zh-CN" b="1"/>
              <a:t>	</a:t>
            </a:r>
            <a:r>
              <a:rPr lang="en-US" altLang="zh-CN"/>
              <a:t>local: 20/40 = 50%</a:t>
            </a:r>
          </a:p>
          <a:p>
            <a:pPr eaLnBrk="1" hangingPunct="1">
              <a:buFontTx/>
              <a:buNone/>
            </a:pPr>
            <a:r>
              <a:rPr lang="en-US" altLang="zh-CN"/>
              <a:t>	global: 20/1000 = 2%</a:t>
            </a:r>
            <a:endParaRPr lang="en-US" altLang="zh-CN" b="1"/>
          </a:p>
        </p:txBody>
      </p:sp>
      <p:sp>
        <p:nvSpPr>
          <p:cNvPr id="199682" name="Rectangle 2">
            <a:extLst>
              <a:ext uri="{FF2B5EF4-FFF2-40B4-BE49-F238E27FC236}">
                <a16:creationId xmlns:a16="http://schemas.microsoft.com/office/drawing/2014/main" id="{6AA5929B-F6F2-924D-A7FE-4AF53983356D}"/>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3">
            <a:extLst>
              <a:ext uri="{FF2B5EF4-FFF2-40B4-BE49-F238E27FC236}">
                <a16:creationId xmlns:a16="http://schemas.microsoft.com/office/drawing/2014/main" id="{F8E50F51-B630-4B4E-B2C0-33529F99322E}"/>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2.</a:t>
            </a:r>
            <a:r>
              <a:rPr lang="en-US" altLang="zh-CN"/>
              <a:t> avg mem access time?</a:t>
            </a:r>
          </a:p>
          <a:p>
            <a:pPr eaLnBrk="1" hangingPunct="1">
              <a:buFontTx/>
              <a:buNone/>
            </a:pPr>
            <a:r>
              <a:rPr lang="en-US" altLang="zh-CN"/>
              <a:t>	average memory access time</a:t>
            </a:r>
          </a:p>
          <a:p>
            <a:pPr eaLnBrk="1" hangingPunct="1">
              <a:buFontTx/>
              <a:buNone/>
            </a:pPr>
            <a:r>
              <a:rPr lang="en-US" altLang="zh-CN"/>
              <a:t>=Hit time</a:t>
            </a:r>
            <a:r>
              <a:rPr lang="en-US" altLang="zh-CN" baseline="-25000"/>
              <a:t>L1</a:t>
            </a:r>
            <a:r>
              <a:rPr lang="en-US" altLang="zh-CN"/>
              <a:t> + Miss rate</a:t>
            </a:r>
            <a:r>
              <a:rPr lang="en-US" altLang="zh-CN" baseline="-25000"/>
              <a:t>L1</a:t>
            </a:r>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p>
          <a:p>
            <a:pPr eaLnBrk="1" hangingPunct="1">
              <a:buFontTx/>
              <a:buNone/>
            </a:pPr>
            <a:r>
              <a:rPr lang="en-US" altLang="zh-CN"/>
              <a:t>=1 + 4% x (10 + 50% x 200)</a:t>
            </a:r>
          </a:p>
          <a:p>
            <a:pPr eaLnBrk="1" hangingPunct="1">
              <a:buFontTx/>
              <a:buNone/>
            </a:pPr>
            <a:r>
              <a:rPr lang="en-US" altLang="zh-CN"/>
              <a:t>=5.4</a:t>
            </a:r>
          </a:p>
        </p:txBody>
      </p:sp>
      <p:sp>
        <p:nvSpPr>
          <p:cNvPr id="200706" name="Rectangle 2">
            <a:extLst>
              <a:ext uri="{FF2B5EF4-FFF2-40B4-BE49-F238E27FC236}">
                <a16:creationId xmlns:a16="http://schemas.microsoft.com/office/drawing/2014/main" id="{5FC39532-D880-D04E-97BE-48B8AF0EC428}"/>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3">
            <a:extLst>
              <a:ext uri="{FF2B5EF4-FFF2-40B4-BE49-F238E27FC236}">
                <a16:creationId xmlns:a16="http://schemas.microsoft.com/office/drawing/2014/main" id="{4395F49A-3E55-A541-9A81-17E6C84118B6}"/>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dirty="0"/>
              <a:t>	</a:t>
            </a:r>
            <a:r>
              <a:rPr lang="en-US" altLang="zh-CN" b="1" dirty="0"/>
              <a:t>3.</a:t>
            </a:r>
            <a:r>
              <a:rPr lang="en-US" altLang="zh-CN" dirty="0"/>
              <a:t> avg stall cycles per instruction?</a:t>
            </a:r>
          </a:p>
          <a:p>
            <a:pPr eaLnBrk="1" hangingPunct="1">
              <a:buFontTx/>
              <a:buNone/>
            </a:pPr>
            <a:r>
              <a:rPr lang="en-US" altLang="zh-CN" dirty="0"/>
              <a:t>	average stall cycles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endParaRPr lang="en-US" altLang="zh-CN" dirty="0"/>
          </a:p>
          <a:p>
            <a:pPr eaLnBrk="1" hangingPunct="1">
              <a:buFontTx/>
              <a:buNone/>
            </a:pPr>
            <a:r>
              <a:rPr lang="en-US" altLang="zh-CN" dirty="0"/>
              <a:t>=(1.5x40/1000)x10+(1.5x20/1000)x200</a:t>
            </a:r>
          </a:p>
          <a:p>
            <a:pPr eaLnBrk="1" hangingPunct="1">
              <a:buFontTx/>
              <a:buNone/>
            </a:pPr>
            <a:r>
              <a:rPr lang="en-US" altLang="zh-CN" dirty="0"/>
              <a:t>=6.6</a:t>
            </a:r>
          </a:p>
        </p:txBody>
      </p:sp>
      <p:sp>
        <p:nvSpPr>
          <p:cNvPr id="201730" name="Rectangle 2">
            <a:extLst>
              <a:ext uri="{FF2B5EF4-FFF2-40B4-BE49-F238E27FC236}">
                <a16:creationId xmlns:a16="http://schemas.microsoft.com/office/drawing/2014/main" id="{BBF1D200-5D74-8C44-AC81-4832399328E1}"/>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a:extLst>
              <a:ext uri="{FF2B5EF4-FFF2-40B4-BE49-F238E27FC236}">
                <a16:creationId xmlns:a16="http://schemas.microsoft.com/office/drawing/2014/main" id="{EF95A7D2-8318-384B-BADB-975D2580B32D}"/>
              </a:ext>
            </a:extLst>
          </p:cNvPr>
          <p:cNvSpPr>
            <a:spLocks noGrp="1" noChangeArrowheads="1"/>
          </p:cNvSpPr>
          <p:nvPr>
            <p:ph type="title"/>
          </p:nvPr>
        </p:nvSpPr>
        <p:spPr/>
        <p:txBody>
          <a:bodyPr/>
          <a:lstStyle/>
          <a:p>
            <a:pPr eaLnBrk="1" hangingPunct="1"/>
            <a:r>
              <a:rPr lang="en-US" altLang="zh-CN" sz="4000" dirty="0" err="1"/>
              <a:t>Opt</a:t>
            </a:r>
            <a:r>
              <a:rPr lang="en-US" altLang="zh-CN" sz="4000" dirty="0"/>
              <a:t> #5: Prioritize Read Misses</a:t>
            </a:r>
            <a:br>
              <a:rPr lang="en-US" altLang="zh-CN" sz="4000" dirty="0"/>
            </a:br>
            <a:r>
              <a:rPr lang="en-US" altLang="zh-CN" sz="4000" dirty="0"/>
              <a:t>Over Writes</a:t>
            </a:r>
          </a:p>
        </p:txBody>
      </p:sp>
      <p:sp>
        <p:nvSpPr>
          <p:cNvPr id="202754" name="Rectangle 3">
            <a:extLst>
              <a:ext uri="{FF2B5EF4-FFF2-40B4-BE49-F238E27FC236}">
                <a16:creationId xmlns:a16="http://schemas.microsoft.com/office/drawing/2014/main" id="{75BDC809-21D3-BD41-9433-F1CD83158BAC}"/>
              </a:ext>
            </a:extLst>
          </p:cNvPr>
          <p:cNvSpPr>
            <a:spLocks noGrp="1" noChangeArrowheads="1"/>
          </p:cNvSpPr>
          <p:nvPr>
            <p:ph type="body" idx="1"/>
          </p:nvPr>
        </p:nvSpPr>
        <p:spPr/>
        <p:txBody>
          <a:bodyPr/>
          <a:lstStyle/>
          <a:p>
            <a:pPr eaLnBrk="1" hangingPunct="1"/>
            <a:r>
              <a:rPr lang="en-US" altLang="zh-CN" b="1"/>
              <a:t>Reduce</a:t>
            </a:r>
            <a:r>
              <a:rPr lang="en-US" altLang="zh-CN"/>
              <a:t> miss penalty</a:t>
            </a:r>
          </a:p>
          <a:p>
            <a:pPr eaLnBrk="1" hangingPunct="1"/>
            <a:endParaRPr lang="en-US" altLang="zh-CN"/>
          </a:p>
          <a:p>
            <a:pPr eaLnBrk="1" hangingPunct="1"/>
            <a:r>
              <a:rPr lang="en-US" altLang="zh-CN"/>
              <a:t>not simply stall read miss until write buffer empties,</a:t>
            </a:r>
          </a:p>
          <a:p>
            <a:pPr eaLnBrk="1" hangingPunct="1">
              <a:buFontTx/>
              <a:buNone/>
            </a:pPr>
            <a:r>
              <a:rPr lang="en-US" altLang="zh-CN"/>
              <a:t>	check the contents of write buffer, </a:t>
            </a:r>
          </a:p>
          <a:p>
            <a:pPr eaLnBrk="1" hangingPunct="1">
              <a:buFontTx/>
              <a:buNone/>
            </a:pPr>
            <a:r>
              <a:rPr lang="en-US" altLang="zh-CN"/>
              <a:t>	let the read miss continue </a:t>
            </a:r>
          </a:p>
          <a:p>
            <a:pPr eaLnBrk="1" hangingPunct="1">
              <a:buFontTx/>
              <a:buNone/>
            </a:pPr>
            <a:r>
              <a:rPr lang="en-US" altLang="zh-CN"/>
              <a:t>	if no conflicts with write buffer &amp; memory system is available</a:t>
            </a:r>
          </a:p>
          <a:p>
            <a:pPr eaLnBrk="1" hangingPunct="1"/>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1" name="Picture 4">
            <a:extLst>
              <a:ext uri="{FF2B5EF4-FFF2-40B4-BE49-F238E27FC236}">
                <a16:creationId xmlns:a16="http://schemas.microsoft.com/office/drawing/2014/main" id="{CA0C12F6-73B9-8845-A500-4FB028B6E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57400"/>
            <a:ext cx="7800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2" name="Rectangle 3">
            <a:extLst>
              <a:ext uri="{FF2B5EF4-FFF2-40B4-BE49-F238E27FC236}">
                <a16:creationId xmlns:a16="http://schemas.microsoft.com/office/drawing/2014/main" id="{66CF7EC4-4BED-414A-9070-6EE4AD72AC28}"/>
              </a:ext>
            </a:extLst>
          </p:cNvPr>
          <p:cNvSpPr>
            <a:spLocks noGrp="1" noChangeArrowheads="1"/>
          </p:cNvSpPr>
          <p:nvPr>
            <p:ph type="body" idx="1"/>
          </p:nvPr>
        </p:nvSpPr>
        <p:spPr/>
        <p:txBody>
          <a:bodyPr/>
          <a:lstStyle/>
          <a:p>
            <a:pPr eaLnBrk="1" hangingPunct="1">
              <a:lnSpc>
                <a:spcPct val="90000"/>
              </a:lnSpc>
            </a:pPr>
            <a:r>
              <a:rPr lang="en-US" altLang="zh-CN" b="1"/>
              <a:t>Why</a:t>
            </a:r>
          </a:p>
          <a:p>
            <a:pPr eaLnBrk="1" hangingPunct="1">
              <a:lnSpc>
                <a:spcPct val="90000"/>
              </a:lnSpc>
            </a:pPr>
            <a:endParaRPr lang="en-US" altLang="zh-CN" b="1"/>
          </a:p>
          <a:p>
            <a:pPr eaLnBrk="1" hangingPunct="1">
              <a:lnSpc>
                <a:spcPct val="90000"/>
              </a:lnSpc>
            </a:pPr>
            <a:endParaRPr lang="en-US" altLang="zh-CN" b="1"/>
          </a:p>
          <a:p>
            <a:pPr eaLnBrk="1" hangingPunct="1">
              <a:lnSpc>
                <a:spcPct val="90000"/>
              </a:lnSpc>
              <a:buFontTx/>
              <a:buNone/>
            </a:pPr>
            <a:r>
              <a:rPr lang="en-US" altLang="zh-CN"/>
              <a:t>	for the code sequence, assume a direct-mapped,</a:t>
            </a:r>
            <a:r>
              <a:rPr lang="en-US" altLang="zh-CN" b="1"/>
              <a:t> write-through</a:t>
            </a:r>
            <a:r>
              <a:rPr lang="en-US" altLang="zh-CN"/>
              <a:t> cache that maps 512 and 1024 to the same block;</a:t>
            </a:r>
          </a:p>
          <a:p>
            <a:pPr eaLnBrk="1" hangingPunct="1">
              <a:lnSpc>
                <a:spcPct val="90000"/>
              </a:lnSpc>
              <a:buFontTx/>
              <a:buNone/>
            </a:pPr>
            <a:r>
              <a:rPr lang="en-US" altLang="zh-CN"/>
              <a:t>	a four-word write buffer is </a:t>
            </a:r>
            <a:r>
              <a:rPr lang="en-US" altLang="zh-CN" b="1"/>
              <a:t>not</a:t>
            </a:r>
            <a:r>
              <a:rPr lang="en-US" altLang="zh-CN"/>
              <a:t> checked on a read miss.</a:t>
            </a:r>
          </a:p>
          <a:p>
            <a:pPr eaLnBrk="1" hangingPunct="1">
              <a:lnSpc>
                <a:spcPct val="90000"/>
              </a:lnSpc>
              <a:buFontTx/>
              <a:buNone/>
            </a:pPr>
            <a:r>
              <a:rPr lang="en-US" altLang="zh-CN"/>
              <a:t>	</a:t>
            </a:r>
            <a:r>
              <a:rPr lang="en-US" altLang="zh-CN" b="1"/>
              <a:t>R2.value ≡ R3.value ?    </a:t>
            </a:r>
          </a:p>
        </p:txBody>
      </p:sp>
      <p:sp>
        <p:nvSpPr>
          <p:cNvPr id="204803" name="Rectangle 2">
            <a:extLst>
              <a:ext uri="{FF2B5EF4-FFF2-40B4-BE49-F238E27FC236}">
                <a16:creationId xmlns:a16="http://schemas.microsoft.com/office/drawing/2014/main" id="{43C4A04D-934D-A34D-B7BD-24B8F772B46F}"/>
              </a:ext>
            </a:extLst>
          </p:cNvPr>
          <p:cNvSpPr>
            <a:spLocks noGrp="1" noChangeArrowheads="1"/>
          </p:cNvSpPr>
          <p:nvPr>
            <p:ph type="title"/>
          </p:nvPr>
        </p:nvSpPr>
        <p:spPr/>
        <p:txBody>
          <a:bodyPr/>
          <a:lstStyle/>
          <a:p>
            <a:pPr eaLnBrk="1" hangingPunct="1"/>
            <a:r>
              <a:rPr lang="en-US" altLang="zh-CN" sz="4000" dirty="0" err="1"/>
              <a:t>Opt</a:t>
            </a:r>
            <a:r>
              <a:rPr lang="en-US" altLang="zh-CN" sz="4000" dirty="0"/>
              <a:t> #5: Prioritize Read Misses</a:t>
            </a:r>
            <a:br>
              <a:rPr lang="en-US" altLang="zh-CN" sz="4000" dirty="0"/>
            </a:br>
            <a:r>
              <a:rPr lang="en-US" altLang="zh-CN" sz="4000" dirty="0"/>
              <a:t>Over Writes</a:t>
            </a:r>
          </a:p>
        </p:txBody>
      </p:sp>
      <p:sp>
        <p:nvSpPr>
          <p:cNvPr id="5" name="TextBox 4">
            <a:extLst>
              <a:ext uri="{FF2B5EF4-FFF2-40B4-BE49-F238E27FC236}">
                <a16:creationId xmlns:a16="http://schemas.microsoft.com/office/drawing/2014/main" id="{A05B65E6-66D3-6446-A76C-19850AB48CCD}"/>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*read-after-write data hazard</a:t>
            </a:r>
            <a:endParaRPr lang="zh-CN" altLang="en-US" dirty="0">
              <a:latin typeface="+mn-lt"/>
              <a:ea typeface="宋体"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a:extLst>
              <a:ext uri="{FF2B5EF4-FFF2-40B4-BE49-F238E27FC236}">
                <a16:creationId xmlns:a16="http://schemas.microsoft.com/office/drawing/2014/main" id="{23472BDF-E588-F243-92DE-218FE0D6CEE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solidFill>
                  <a:srgbClr val="00FF00"/>
                </a:solidFill>
              </a:rPr>
              <a:t>Hit Time</a:t>
            </a:r>
            <a:r>
              <a:rPr lang="en-US" altLang="zh-CN" sz="3200"/>
              <a:t> + </a:t>
            </a:r>
            <a:r>
              <a:rPr lang="en-US" altLang="zh-CN" sz="3200">
                <a:solidFill>
                  <a:schemeClr val="tx1"/>
                </a:solidFill>
              </a:rPr>
              <a:t>Miss Rate</a:t>
            </a:r>
            <a:r>
              <a:rPr lang="en-US" altLang="zh-CN" sz="3200"/>
              <a:t> x </a:t>
            </a:r>
            <a:r>
              <a:rPr lang="en-US" altLang="zh-CN" sz="3200">
                <a:solidFill>
                  <a:schemeClr val="tx1"/>
                </a:solidFill>
              </a:rPr>
              <a:t>Miss Penalty</a:t>
            </a:r>
          </a:p>
        </p:txBody>
      </p:sp>
      <p:sp>
        <p:nvSpPr>
          <p:cNvPr id="206850" name="Line 3">
            <a:extLst>
              <a:ext uri="{FF2B5EF4-FFF2-40B4-BE49-F238E27FC236}">
                <a16:creationId xmlns:a16="http://schemas.microsoft.com/office/drawing/2014/main" id="{5E732A11-F038-F34E-88A7-C7A7CF432978}"/>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06851" name="Line 4">
            <a:extLst>
              <a:ext uri="{FF2B5EF4-FFF2-40B4-BE49-F238E27FC236}">
                <a16:creationId xmlns:a16="http://schemas.microsoft.com/office/drawing/2014/main" id="{5A2793D4-023F-934A-90D6-400E737400BE}"/>
              </a:ext>
            </a:extLst>
          </p:cNvPr>
          <p:cNvSpPr>
            <a:spLocks noChangeShapeType="1"/>
          </p:cNvSpPr>
          <p:nvPr/>
        </p:nvSpPr>
        <p:spPr bwMode="auto">
          <a:xfrm>
            <a:off x="381000" y="3581400"/>
            <a:ext cx="0" cy="18288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06852" name="Text Box 5">
            <a:extLst>
              <a:ext uri="{FF2B5EF4-FFF2-40B4-BE49-F238E27FC236}">
                <a16:creationId xmlns:a16="http://schemas.microsoft.com/office/drawing/2014/main" id="{6553B439-FD8A-384E-AD8E-6B296627306F}"/>
              </a:ext>
            </a:extLst>
          </p:cNvPr>
          <p:cNvSpPr txBox="1">
            <a:spLocks noChangeArrowheads="1"/>
          </p:cNvSpPr>
          <p:nvPr/>
        </p:nvSpPr>
        <p:spPr bwMode="auto">
          <a:xfrm>
            <a:off x="381000" y="4038600"/>
            <a:ext cx="8763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a:t>Avoid address translation </a:t>
            </a:r>
          </a:p>
          <a:p>
            <a:pPr eaLnBrk="1" hangingPunct="1">
              <a:spcBef>
                <a:spcPct val="50000"/>
              </a:spcBef>
              <a:buFontTx/>
              <a:buNone/>
            </a:pPr>
            <a:r>
              <a:rPr lang="en-US" altLang="zh-CN" sz="2800"/>
              <a:t>during indexing of the cache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a:extLst>
              <a:ext uri="{FF2B5EF4-FFF2-40B4-BE49-F238E27FC236}">
                <a16:creationId xmlns:a16="http://schemas.microsoft.com/office/drawing/2014/main" id="{AB780271-278B-DF42-B7EF-85E5D591F279}"/>
              </a:ext>
            </a:extLst>
          </p:cNvPr>
          <p:cNvSpPr>
            <a:spLocks noGrp="1" noChangeArrowheads="1"/>
          </p:cNvSpPr>
          <p:nvPr>
            <p:ph type="title"/>
          </p:nvPr>
        </p:nvSpPr>
        <p:spPr/>
        <p:txBody>
          <a:bodyPr/>
          <a:lstStyle/>
          <a:p>
            <a:pPr eaLnBrk="1" hangingPunct="1"/>
            <a:r>
              <a:rPr lang="en-US" altLang="zh-CN" sz="3600" dirty="0" err="1"/>
              <a:t>Opt</a:t>
            </a:r>
            <a:r>
              <a:rPr lang="en-US" altLang="zh-CN" sz="3600" dirty="0"/>
              <a:t> #6: Avoid Address Translation During Indexing Cache</a:t>
            </a:r>
          </a:p>
        </p:txBody>
      </p:sp>
      <p:sp>
        <p:nvSpPr>
          <p:cNvPr id="208898" name="Rectangle 3">
            <a:extLst>
              <a:ext uri="{FF2B5EF4-FFF2-40B4-BE49-F238E27FC236}">
                <a16:creationId xmlns:a16="http://schemas.microsoft.com/office/drawing/2014/main" id="{D3401644-BB7B-8442-9D27-7361FCBD69B5}"/>
              </a:ext>
            </a:extLst>
          </p:cNvPr>
          <p:cNvSpPr>
            <a:spLocks noGrp="1" noChangeArrowheads="1"/>
          </p:cNvSpPr>
          <p:nvPr>
            <p:ph type="body" idx="1"/>
          </p:nvPr>
        </p:nvSpPr>
        <p:spPr/>
        <p:txBody>
          <a:bodyPr/>
          <a:lstStyle/>
          <a:p>
            <a:pPr eaLnBrk="1" hangingPunct="1"/>
            <a:r>
              <a:rPr lang="en-US" altLang="zh-CN" b="1" dirty="0"/>
              <a:t>Cache</a:t>
            </a:r>
            <a:r>
              <a:rPr lang="en-US" altLang="zh-CN" dirty="0"/>
              <a:t> addressing</a:t>
            </a:r>
          </a:p>
          <a:p>
            <a:pPr eaLnBrk="1" hangingPunct="1">
              <a:buFontTx/>
              <a:buNone/>
            </a:pPr>
            <a:r>
              <a:rPr lang="en-US" altLang="zh-CN" dirty="0"/>
              <a:t>	virtual address – </a:t>
            </a:r>
            <a:r>
              <a:rPr lang="en-US" altLang="zh-CN" i="1" dirty="0"/>
              <a:t>virtual cache</a:t>
            </a:r>
          </a:p>
          <a:p>
            <a:pPr eaLnBrk="1" hangingPunct="1">
              <a:buFontTx/>
              <a:buNone/>
            </a:pPr>
            <a:r>
              <a:rPr lang="en-US" altLang="zh-CN" dirty="0"/>
              <a:t>	physical address – </a:t>
            </a:r>
            <a:r>
              <a:rPr lang="en-US" altLang="zh-CN" i="1" dirty="0"/>
              <a:t>physical cache</a:t>
            </a:r>
            <a:endParaRPr lang="en-US" altLang="zh-CN" dirty="0"/>
          </a:p>
          <a:p>
            <a:pPr eaLnBrk="1" hangingPunct="1"/>
            <a:r>
              <a:rPr lang="en-US" altLang="zh-CN" b="1" dirty="0"/>
              <a:t>Processor/program</a:t>
            </a:r>
            <a:r>
              <a:rPr lang="en-US" altLang="zh-CN" dirty="0"/>
              <a:t> – virtual address</a:t>
            </a:r>
          </a:p>
          <a:p>
            <a:pPr eaLnBrk="1" hangingPunct="1"/>
            <a:r>
              <a:rPr lang="en-US" altLang="zh-CN" sz="2800" dirty="0"/>
              <a:t>Processor -&gt; address translation -&gt; Cache</a:t>
            </a:r>
          </a:p>
          <a:p>
            <a:pPr eaLnBrk="1" hangingPunct="1">
              <a:buFontTx/>
              <a:buNone/>
            </a:pPr>
            <a:r>
              <a:rPr lang="en-US" altLang="zh-CN" sz="2800" dirty="0"/>
              <a:t>	</a:t>
            </a:r>
          </a:p>
          <a:p>
            <a:pPr eaLnBrk="1" hangingPunct="1">
              <a:buFontTx/>
              <a:buNone/>
            </a:pPr>
            <a:r>
              <a:rPr lang="en-US" altLang="zh-CN" sz="2800" dirty="0"/>
              <a:t>	</a:t>
            </a:r>
            <a:r>
              <a:rPr lang="en-US" altLang="zh-CN" dirty="0"/>
              <a:t>virtual cache or physical cache?</a:t>
            </a:r>
          </a:p>
          <a:p>
            <a:pPr eaLnBrk="1" hangingPunct="1"/>
            <a:endParaRPr lang="en-US" altLang="zh-CN" dirty="0"/>
          </a:p>
          <a:p>
            <a:pPr eaLnBrk="1" hangingPunct="1">
              <a:buFontTx/>
              <a:buNone/>
            </a:pPr>
            <a:endParaRPr lang="en-US" altLang="zh-C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a:extLst>
              <a:ext uri="{FF2B5EF4-FFF2-40B4-BE49-F238E27FC236}">
                <a16:creationId xmlns:a16="http://schemas.microsoft.com/office/drawing/2014/main" id="{176E8C67-0FDC-E04A-873D-6CE5D9CA9FED}"/>
              </a:ext>
            </a:extLst>
          </p:cNvPr>
          <p:cNvSpPr>
            <a:spLocks noGrp="1" noChangeArrowheads="1"/>
          </p:cNvSpPr>
          <p:nvPr>
            <p:ph type="title"/>
          </p:nvPr>
        </p:nvSpPr>
        <p:spPr/>
        <p:txBody>
          <a:bodyPr/>
          <a:lstStyle/>
          <a:p>
            <a:pPr eaLnBrk="1" hangingPunct="1"/>
            <a:r>
              <a:rPr lang="en-US" altLang="zh-CN" sz="3600" dirty="0" err="1"/>
              <a:t>Opt</a:t>
            </a:r>
            <a:r>
              <a:rPr lang="en-US" altLang="zh-CN" sz="3600" dirty="0"/>
              <a:t> #6: Avoid Address Translation During Indexing Cache</a:t>
            </a:r>
          </a:p>
        </p:txBody>
      </p:sp>
      <p:sp>
        <p:nvSpPr>
          <p:cNvPr id="209922" name="Rectangle 3">
            <a:extLst>
              <a:ext uri="{FF2B5EF4-FFF2-40B4-BE49-F238E27FC236}">
                <a16:creationId xmlns:a16="http://schemas.microsoft.com/office/drawing/2014/main" id="{3D9A03DC-8A07-E242-AFB2-2FB5A86183CC}"/>
              </a:ext>
            </a:extLst>
          </p:cNvPr>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p>
          <a:p>
            <a:pPr eaLnBrk="1" hangingPunct="1">
              <a:buFontTx/>
              <a:buNone/>
            </a:pPr>
            <a:r>
              <a:rPr lang="en-US" altLang="zh-CN" sz="2800"/>
              <a:t>	page offset to index the cache;</a:t>
            </a:r>
          </a:p>
          <a:p>
            <a:pPr eaLnBrk="1" hangingPunct="1">
              <a:buFontTx/>
              <a:buNone/>
            </a:pPr>
            <a:r>
              <a:rPr lang="en-US" altLang="zh-CN" sz="2800"/>
              <a:t>	physical address for tag match;</a:t>
            </a:r>
          </a:p>
          <a:p>
            <a:pPr eaLnBrk="1" hangingPunct="1"/>
            <a:endParaRPr lang="en-US" altLang="zh-CN" sz="2800"/>
          </a:p>
          <a:p>
            <a:pPr eaLnBrk="1" hangingPunct="1"/>
            <a:r>
              <a:rPr lang="en-US" altLang="zh-CN" sz="2800"/>
              <a:t>For direct-mapped cache,</a:t>
            </a:r>
          </a:p>
          <a:p>
            <a:pPr eaLnBrk="1" hangingPunct="1">
              <a:buFontTx/>
              <a:buNone/>
            </a:pPr>
            <a:r>
              <a:rPr lang="en-US" altLang="zh-CN" sz="2800"/>
              <a:t>	it cannot be bigger than the page size.</a:t>
            </a:r>
          </a:p>
          <a:p>
            <a:pPr eaLnBrk="1" hangingPunct="1"/>
            <a:endParaRPr lang="en-US" altLang="zh-CN" sz="2800"/>
          </a:p>
          <a:p>
            <a:pPr eaLnBrk="1" hangingPunct="1"/>
            <a:r>
              <a:rPr lang="en-US" altLang="zh-CN" sz="2800" i="1"/>
              <a:t>Reference: CPU Cache</a:t>
            </a:r>
          </a:p>
          <a:p>
            <a:pPr eaLnBrk="1" hangingPunct="1">
              <a:buFontTx/>
              <a:buNone/>
            </a:pPr>
            <a:r>
              <a:rPr lang="en-US" altLang="zh-CN" sz="2000" i="1"/>
              <a:t>	</a:t>
            </a:r>
            <a:r>
              <a:rPr lang="en-US" altLang="zh-CN" sz="2000" i="1">
                <a:hlinkClick r:id="rId3"/>
              </a:rPr>
              <a:t>http://zh.wikipedia.org/wiki/CPU%E9%AB%98%E9%80%9F%E7%BC%93%E5%AD%98</a:t>
            </a:r>
            <a:r>
              <a:rPr lang="en-US" altLang="zh-CN" sz="2800" i="1"/>
              <a:t> </a:t>
            </a:r>
          </a:p>
        </p:txBody>
      </p:sp>
      <p:sp>
        <p:nvSpPr>
          <p:cNvPr id="4" name="TextBox 3">
            <a:extLst>
              <a:ext uri="{FF2B5EF4-FFF2-40B4-BE49-F238E27FC236}">
                <a16:creationId xmlns:a16="http://schemas.microsoft.com/office/drawing/2014/main" id="{D51834CB-ABAD-8E44-8B41-E546028B73B3}"/>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*more in later lectures</a:t>
            </a:r>
            <a:endParaRPr lang="zh-CN" altLang="en-US" dirty="0">
              <a:latin typeface="+mn-lt"/>
              <a:ea typeface="宋体"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a:extLst>
              <a:ext uri="{FF2B5EF4-FFF2-40B4-BE49-F238E27FC236}">
                <a16:creationId xmlns:a16="http://schemas.microsoft.com/office/drawing/2014/main" id="{313A7A50-43BF-EE49-A028-129096C5293D}"/>
              </a:ext>
            </a:extLst>
          </p:cNvPr>
          <p:cNvSpPr>
            <a:spLocks noGrp="1" noChangeArrowheads="1"/>
          </p:cNvSpPr>
          <p:nvPr>
            <p:ph type="title"/>
          </p:nvPr>
        </p:nvSpPr>
        <p:spPr/>
        <p:txBody>
          <a:bodyPr/>
          <a:lstStyle/>
          <a:p>
            <a:pPr eaLnBrk="1" hangingPunct="1"/>
            <a:r>
              <a:rPr lang="en-US" altLang="zh-CN" sz="3600" dirty="0" err="1"/>
              <a:t>Opt</a:t>
            </a:r>
            <a:r>
              <a:rPr lang="en-US" altLang="zh-CN" sz="3600" dirty="0"/>
              <a:t> #6: Avoid Address Translation During Indexing Cache</a:t>
            </a:r>
          </a:p>
        </p:txBody>
      </p:sp>
      <p:sp>
        <p:nvSpPr>
          <p:cNvPr id="211970" name="Rectangle 3">
            <a:extLst>
              <a:ext uri="{FF2B5EF4-FFF2-40B4-BE49-F238E27FC236}">
                <a16:creationId xmlns:a16="http://schemas.microsoft.com/office/drawing/2014/main" id="{B847BF5B-62CF-D647-BD5F-A7E266DF64E3}"/>
              </a:ext>
            </a:extLst>
          </p:cNvPr>
          <p:cNvSpPr>
            <a:spLocks noGrp="1" noChangeArrowheads="1"/>
          </p:cNvSpPr>
          <p:nvPr>
            <p:ph type="body" idx="1"/>
          </p:nvPr>
        </p:nvSpPr>
        <p:spPr/>
        <p:txBody>
          <a:bodyPr/>
          <a:lstStyle/>
          <a:p>
            <a:pPr eaLnBrk="1" hangingPunct="1"/>
            <a:r>
              <a:rPr lang="en-US" altLang="zh-CN" sz="2800" b="1"/>
              <a:t>Virtually indexed, physically tagged</a:t>
            </a:r>
            <a:r>
              <a:rPr lang="en-US" altLang="zh-CN" sz="2800"/>
              <a:t> </a:t>
            </a:r>
          </a:p>
          <a:p>
            <a:pPr eaLnBrk="1" hangingPunct="1">
              <a:buFontTx/>
              <a:buNone/>
            </a:pPr>
            <a:r>
              <a:rPr lang="en-US" altLang="zh-CN" sz="2800"/>
              <a:t>	page offset to index the cache;</a:t>
            </a:r>
          </a:p>
          <a:p>
            <a:pPr eaLnBrk="1" hangingPunct="1">
              <a:buFontTx/>
              <a:buNone/>
            </a:pPr>
            <a:r>
              <a:rPr lang="en-US" altLang="zh-CN" sz="2800"/>
              <a:t>	physical address for tag match;</a:t>
            </a:r>
          </a:p>
          <a:p>
            <a:pPr eaLnBrk="1" hangingPunct="1"/>
            <a:endParaRPr lang="en-US" altLang="zh-CN" sz="2800"/>
          </a:p>
          <a:p>
            <a:pPr eaLnBrk="1" hangingPunct="1"/>
            <a:r>
              <a:rPr lang="en-US" altLang="zh-CN" sz="2800"/>
              <a:t>For direct-mapped cache,</a:t>
            </a:r>
          </a:p>
          <a:p>
            <a:pPr eaLnBrk="1" hangingPunct="1">
              <a:buFontTx/>
              <a:buNone/>
            </a:pPr>
            <a:r>
              <a:rPr lang="en-US" altLang="zh-CN" sz="2800"/>
              <a:t>	it cannot be bigger than the page size</a:t>
            </a:r>
            <a:r>
              <a:rPr lang="en-US" altLang="zh-CN" sz="2800">
                <a:solidFill>
                  <a:srgbClr val="00B0F0"/>
                </a:solidFill>
              </a:rPr>
              <a:t>???</a:t>
            </a:r>
          </a:p>
          <a:p>
            <a:pPr eaLnBrk="1" hangingPunct="1"/>
            <a:endParaRPr lang="en-US" altLang="zh-CN" sz="2800"/>
          </a:p>
          <a:p>
            <a:pPr eaLnBrk="1" hangingPunct="1"/>
            <a:r>
              <a:rPr lang="en-US" altLang="zh-CN" sz="2800" i="1"/>
              <a:t>Reference: CPU Cache</a:t>
            </a:r>
          </a:p>
          <a:p>
            <a:pPr eaLnBrk="1" hangingPunct="1">
              <a:buFontTx/>
              <a:buNone/>
            </a:pPr>
            <a:r>
              <a:rPr lang="en-US" altLang="zh-CN" sz="2000" i="1"/>
              <a:t>	</a:t>
            </a:r>
            <a:r>
              <a:rPr lang="en-US" altLang="zh-CN" sz="2000" i="1">
                <a:hlinkClick r:id="rId3"/>
              </a:rPr>
              <a:t>http://zh.wikipedia.org/wiki/CPU%E9%AB%98%E9%80%9F%E7%BC%93%E5%AD%98</a:t>
            </a:r>
            <a:r>
              <a:rPr lang="en-US" altLang="zh-CN" sz="2800" i="1"/>
              <a:t> </a:t>
            </a:r>
          </a:p>
        </p:txBody>
      </p:sp>
      <p:sp>
        <p:nvSpPr>
          <p:cNvPr id="4" name="TextBox 3">
            <a:extLst>
              <a:ext uri="{FF2B5EF4-FFF2-40B4-BE49-F238E27FC236}">
                <a16:creationId xmlns:a16="http://schemas.microsoft.com/office/drawing/2014/main" id="{66B5080C-EA75-6B47-A45B-2EDE97EE8DD3}"/>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*more in later lectures</a:t>
            </a:r>
            <a:endParaRPr lang="zh-CN" altLang="en-US" dirty="0">
              <a:latin typeface="+mn-lt"/>
              <a:ea typeface="宋体"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a:extLst>
              <a:ext uri="{FF2B5EF4-FFF2-40B4-BE49-F238E27FC236}">
                <a16:creationId xmlns:a16="http://schemas.microsoft.com/office/drawing/2014/main" id="{67D430BA-1D0D-7040-A0FB-4791911FA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19" name="TextBox 8">
            <a:extLst>
              <a:ext uri="{FF2B5EF4-FFF2-40B4-BE49-F238E27FC236}">
                <a16:creationId xmlns:a16="http://schemas.microsoft.com/office/drawing/2014/main" id="{41E50DF3-68AF-1C4B-A3D7-F825F615FFB7}"/>
              </a:ext>
            </a:extLst>
          </p:cNvPr>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0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p:txBody>
      </p:sp>
      <p:sp>
        <p:nvSpPr>
          <p:cNvPr id="214020" name="TextBox 9">
            <a:extLst>
              <a:ext uri="{FF2B5EF4-FFF2-40B4-BE49-F238E27FC236}">
                <a16:creationId xmlns:a16="http://schemas.microsoft.com/office/drawing/2014/main" id="{4E31484A-C4A4-0A49-ABEC-DCF193600494}"/>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4021" name="TextBox 10">
            <a:extLst>
              <a:ext uri="{FF2B5EF4-FFF2-40B4-BE49-F238E27FC236}">
                <a16:creationId xmlns:a16="http://schemas.microsoft.com/office/drawing/2014/main" id="{2B569146-1FB0-984A-8426-5CDE090416E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solidFill>
                  <a:schemeClr val="tx1"/>
                </a:solidFill>
              </a:rPr>
              <a:t>Main Memory</a:t>
            </a:r>
          </a:p>
        </p:txBody>
      </p:sp>
      <p:sp>
        <p:nvSpPr>
          <p:cNvPr id="45059" name="Rectangle 3"/>
          <p:cNvSpPr>
            <a:spLocks noGrp="1" noChangeArrowheads="1"/>
          </p:cNvSpPr>
          <p:nvPr>
            <p:ph type="body" idx="1"/>
          </p:nvPr>
        </p:nvSpPr>
        <p:spPr/>
        <p:txBody>
          <a:bodyPr/>
          <a:lstStyle/>
          <a:p>
            <a:pPr eaLnBrk="1" hangingPunct="1"/>
            <a:r>
              <a:rPr lang="en-US" altLang="zh-CN" dirty="0"/>
              <a:t>Main memory: I/O interface between caches and servers</a:t>
            </a:r>
          </a:p>
          <a:p>
            <a:pPr eaLnBrk="1" hangingPunct="1"/>
            <a:r>
              <a:rPr lang="en-US" altLang="zh-CN" dirty="0" err="1"/>
              <a:t>dst</a:t>
            </a:r>
            <a:r>
              <a:rPr lang="en-US" altLang="zh-CN" dirty="0"/>
              <a:t> of input &amp; </a:t>
            </a:r>
            <a:r>
              <a:rPr lang="en-US" altLang="zh-CN" dirty="0" err="1"/>
              <a:t>src</a:t>
            </a:r>
            <a:r>
              <a:rPr lang="en-US" altLang="zh-CN" dirty="0"/>
              <a:t> of output</a:t>
            </a:r>
          </a:p>
        </p:txBody>
      </p:sp>
      <p:grpSp>
        <p:nvGrpSpPr>
          <p:cNvPr id="45060" name="Group 4"/>
          <p:cNvGrpSpPr>
            <a:grpSpLocks/>
          </p:cNvGrpSpPr>
          <p:nvPr/>
        </p:nvGrpSpPr>
        <p:grpSpPr bwMode="auto">
          <a:xfrm>
            <a:off x="457200" y="3355975"/>
            <a:ext cx="8491538" cy="3506075"/>
            <a:chOff x="144" y="1584"/>
            <a:chExt cx="5349" cy="2597"/>
          </a:xfrm>
        </p:grpSpPr>
        <p:sp>
          <p:nvSpPr>
            <p:cNvPr id="45061" name="Rectangle 5"/>
            <p:cNvSpPr>
              <a:spLocks noChangeArrowheads="1"/>
            </p:cNvSpPr>
            <p:nvPr/>
          </p:nvSpPr>
          <p:spPr bwMode="auto">
            <a:xfrm>
              <a:off x="272" y="1835"/>
              <a:ext cx="1705" cy="47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2" name="Rectangle 6"/>
            <p:cNvSpPr>
              <a:spLocks noChangeArrowheads="1"/>
            </p:cNvSpPr>
            <p:nvPr/>
          </p:nvSpPr>
          <p:spPr bwMode="auto">
            <a:xfrm>
              <a:off x="847" y="1986"/>
              <a:ext cx="57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t>Control</a:t>
              </a:r>
            </a:p>
          </p:txBody>
        </p:sp>
        <p:sp>
          <p:nvSpPr>
            <p:cNvPr id="45063" name="Rectangle 7"/>
            <p:cNvSpPr>
              <a:spLocks noChangeArrowheads="1"/>
            </p:cNvSpPr>
            <p:nvPr/>
          </p:nvSpPr>
          <p:spPr bwMode="auto">
            <a:xfrm>
              <a:off x="272" y="2468"/>
              <a:ext cx="1193" cy="71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4" name="Rectangle 8"/>
            <p:cNvSpPr>
              <a:spLocks noChangeArrowheads="1"/>
            </p:cNvSpPr>
            <p:nvPr/>
          </p:nvSpPr>
          <p:spPr bwMode="auto">
            <a:xfrm>
              <a:off x="313" y="2642"/>
              <a:ext cx="6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t>Datapath</a:t>
              </a:r>
            </a:p>
          </p:txBody>
        </p:sp>
        <p:sp>
          <p:nvSpPr>
            <p:cNvPr id="45065" name="Rectangle 9"/>
            <p:cNvSpPr>
              <a:spLocks noChangeArrowheads="1"/>
            </p:cNvSpPr>
            <p:nvPr/>
          </p:nvSpPr>
          <p:spPr bwMode="auto">
            <a:xfrm>
              <a:off x="4555" y="1592"/>
              <a:ext cx="938" cy="16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6" name="Rectangle 10"/>
            <p:cNvSpPr>
              <a:spLocks noChangeArrowheads="1"/>
            </p:cNvSpPr>
            <p:nvPr/>
          </p:nvSpPr>
          <p:spPr bwMode="auto">
            <a:xfrm>
              <a:off x="4688" y="2138"/>
              <a:ext cx="774"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Secondary</a:t>
              </a:r>
            </a:p>
            <a:p>
              <a:pPr algn="ctr"/>
              <a:r>
                <a:rPr lang="en-US" altLang="zh-CN" sz="1600" b="1"/>
                <a:t>Storage</a:t>
              </a:r>
            </a:p>
            <a:p>
              <a:pPr algn="ctr"/>
              <a:r>
                <a:rPr lang="en-US" altLang="zh-CN" sz="1600" b="1"/>
                <a:t>(Disk)</a:t>
              </a:r>
            </a:p>
          </p:txBody>
        </p:sp>
        <p:sp>
          <p:nvSpPr>
            <p:cNvPr id="45067" name="Rectangle 11"/>
            <p:cNvSpPr>
              <a:spLocks noChangeArrowheads="1"/>
            </p:cNvSpPr>
            <p:nvPr/>
          </p:nvSpPr>
          <p:spPr bwMode="auto">
            <a:xfrm>
              <a:off x="144" y="1592"/>
              <a:ext cx="2152" cy="16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68" name="Rectangle 12"/>
            <p:cNvSpPr>
              <a:spLocks noChangeArrowheads="1"/>
            </p:cNvSpPr>
            <p:nvPr/>
          </p:nvSpPr>
          <p:spPr bwMode="auto">
            <a:xfrm>
              <a:off x="952" y="1584"/>
              <a:ext cx="90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t>Processor</a:t>
              </a:r>
              <a:endParaRPr lang="en-US" altLang="zh-CN" sz="1600" b="1"/>
            </a:p>
          </p:txBody>
        </p:sp>
        <p:sp>
          <p:nvSpPr>
            <p:cNvPr id="45069" name="Line 13"/>
            <p:cNvSpPr>
              <a:spLocks noChangeShapeType="1"/>
            </p:cNvSpPr>
            <p:nvPr/>
          </p:nvSpPr>
          <p:spPr bwMode="auto">
            <a:xfrm flipV="1">
              <a:off x="1488" y="1584"/>
              <a:ext cx="3057" cy="91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0" name="Line 14"/>
            <p:cNvSpPr>
              <a:spLocks noChangeShapeType="1"/>
            </p:cNvSpPr>
            <p:nvPr/>
          </p:nvSpPr>
          <p:spPr bwMode="auto">
            <a:xfrm>
              <a:off x="1440" y="3168"/>
              <a:ext cx="3105" cy="119"/>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1" name="Rectangle 15"/>
            <p:cNvSpPr>
              <a:spLocks noChangeArrowheads="1"/>
            </p:cNvSpPr>
            <p:nvPr/>
          </p:nvSpPr>
          <p:spPr bwMode="auto">
            <a:xfrm>
              <a:off x="1103" y="2517"/>
              <a:ext cx="298" cy="61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2" name="Rectangle 16"/>
            <p:cNvSpPr>
              <a:spLocks noChangeArrowheads="1"/>
            </p:cNvSpPr>
            <p:nvPr/>
          </p:nvSpPr>
          <p:spPr bwMode="auto">
            <a:xfrm rot="5400000">
              <a:off x="868" y="2810"/>
              <a:ext cx="8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t>Registers</a:t>
              </a:r>
            </a:p>
          </p:txBody>
        </p:sp>
        <p:sp>
          <p:nvSpPr>
            <p:cNvPr id="45073" name="Rectangle 17"/>
            <p:cNvSpPr>
              <a:spLocks noChangeArrowheads="1"/>
            </p:cNvSpPr>
            <p:nvPr/>
          </p:nvSpPr>
          <p:spPr bwMode="auto">
            <a:xfrm>
              <a:off x="1614" y="2517"/>
              <a:ext cx="555" cy="61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4" name="Rectangle 18"/>
            <p:cNvSpPr>
              <a:spLocks noChangeArrowheads="1"/>
            </p:cNvSpPr>
            <p:nvPr/>
          </p:nvSpPr>
          <p:spPr bwMode="auto">
            <a:xfrm>
              <a:off x="2573" y="2225"/>
              <a:ext cx="746" cy="9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5" name="Rectangle 19"/>
            <p:cNvSpPr>
              <a:spLocks noChangeArrowheads="1"/>
            </p:cNvSpPr>
            <p:nvPr/>
          </p:nvSpPr>
          <p:spPr bwMode="auto">
            <a:xfrm>
              <a:off x="3468" y="1981"/>
              <a:ext cx="874" cy="120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4400"/>
            </a:p>
          </p:txBody>
        </p:sp>
        <p:sp>
          <p:nvSpPr>
            <p:cNvPr id="45076" name="Rectangle 20"/>
            <p:cNvSpPr>
              <a:spLocks noChangeArrowheads="1"/>
            </p:cNvSpPr>
            <p:nvPr/>
          </p:nvSpPr>
          <p:spPr bwMode="auto">
            <a:xfrm>
              <a:off x="3611" y="2380"/>
              <a:ext cx="611"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00B0F0"/>
                  </a:solidFill>
                </a:rPr>
                <a:t>Main</a:t>
              </a:r>
            </a:p>
            <a:p>
              <a:pPr algn="ctr"/>
              <a:r>
                <a:rPr lang="en-US" altLang="zh-CN" sz="1600" b="1" dirty="0">
                  <a:solidFill>
                    <a:srgbClr val="00B0F0"/>
                  </a:solidFill>
                </a:rPr>
                <a:t>Memory</a:t>
              </a:r>
            </a:p>
            <a:p>
              <a:pPr algn="ctr"/>
              <a:r>
                <a:rPr lang="en-US" altLang="zh-CN" sz="1600" b="1" dirty="0">
                  <a:solidFill>
                    <a:srgbClr val="00B0F0"/>
                  </a:solidFill>
                </a:rPr>
                <a:t>(DRAM)</a:t>
              </a:r>
            </a:p>
          </p:txBody>
        </p:sp>
        <p:sp>
          <p:nvSpPr>
            <p:cNvPr id="45077" name="Rectangle 21"/>
            <p:cNvSpPr>
              <a:spLocks noChangeArrowheads="1"/>
            </p:cNvSpPr>
            <p:nvPr/>
          </p:nvSpPr>
          <p:spPr bwMode="auto">
            <a:xfrm>
              <a:off x="2645" y="2380"/>
              <a:ext cx="582"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Second</a:t>
              </a:r>
            </a:p>
            <a:p>
              <a:pPr algn="ctr"/>
              <a:r>
                <a:rPr lang="en-US" altLang="zh-CN" sz="1600" b="1"/>
                <a:t>Level</a:t>
              </a:r>
            </a:p>
            <a:p>
              <a:pPr algn="ctr"/>
              <a:r>
                <a:rPr lang="en-US" altLang="zh-CN" sz="1600" b="1"/>
                <a:t>Cache</a:t>
              </a:r>
            </a:p>
            <a:p>
              <a:pPr algn="ctr"/>
              <a:r>
                <a:rPr lang="en-US" altLang="zh-CN" sz="1600" b="1"/>
                <a:t>(SRAM)</a:t>
              </a:r>
            </a:p>
          </p:txBody>
        </p:sp>
        <p:sp>
          <p:nvSpPr>
            <p:cNvPr id="45078" name="Rectangle 22"/>
            <p:cNvSpPr>
              <a:spLocks noChangeArrowheads="1"/>
            </p:cNvSpPr>
            <p:nvPr/>
          </p:nvSpPr>
          <p:spPr bwMode="auto">
            <a:xfrm rot="5400000">
              <a:off x="1567" y="2620"/>
              <a:ext cx="72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t>On-Chip</a:t>
              </a:r>
            </a:p>
            <a:p>
              <a:pPr algn="ctr"/>
              <a:r>
                <a:rPr lang="en-US" altLang="zh-CN" sz="1600" b="1"/>
                <a:t>Cache</a:t>
              </a:r>
            </a:p>
          </p:txBody>
        </p:sp>
        <p:sp>
          <p:nvSpPr>
            <p:cNvPr id="45079" name="Rectangle 23"/>
            <p:cNvSpPr>
              <a:spLocks noChangeArrowheads="1"/>
            </p:cNvSpPr>
            <p:nvPr/>
          </p:nvSpPr>
          <p:spPr bwMode="auto">
            <a:xfrm>
              <a:off x="1104" y="3501"/>
              <a:ext cx="59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B050"/>
                  </a:solidFill>
                </a:rPr>
                <a:t>Fastest</a:t>
              </a:r>
            </a:p>
          </p:txBody>
        </p:sp>
        <p:sp>
          <p:nvSpPr>
            <p:cNvPr id="45080" name="Rectangle 24"/>
            <p:cNvSpPr>
              <a:spLocks noChangeArrowheads="1"/>
            </p:cNvSpPr>
            <p:nvPr/>
          </p:nvSpPr>
          <p:spPr bwMode="auto">
            <a:xfrm>
              <a:off x="4806" y="3520"/>
              <a:ext cx="6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Slowest</a:t>
              </a:r>
              <a:endParaRPr lang="en-US" altLang="zh-CN" sz="1600">
                <a:solidFill>
                  <a:srgbClr val="FFC000"/>
                </a:solidFill>
              </a:endParaRPr>
            </a:p>
          </p:txBody>
        </p:sp>
        <p:sp>
          <p:nvSpPr>
            <p:cNvPr id="45081" name="Rectangle 25"/>
            <p:cNvSpPr>
              <a:spLocks noChangeArrowheads="1"/>
            </p:cNvSpPr>
            <p:nvPr/>
          </p:nvSpPr>
          <p:spPr bwMode="auto">
            <a:xfrm>
              <a:off x="1104" y="3697"/>
              <a:ext cx="67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C000"/>
                  </a:solidFill>
                </a:rPr>
                <a:t>Smallest</a:t>
              </a:r>
            </a:p>
          </p:txBody>
        </p:sp>
        <p:sp>
          <p:nvSpPr>
            <p:cNvPr id="45082" name="Rectangle 26"/>
            <p:cNvSpPr>
              <a:spLocks noChangeArrowheads="1"/>
            </p:cNvSpPr>
            <p:nvPr/>
          </p:nvSpPr>
          <p:spPr bwMode="auto">
            <a:xfrm>
              <a:off x="4806" y="3715"/>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Biggest</a:t>
              </a:r>
            </a:p>
          </p:txBody>
        </p:sp>
        <p:sp>
          <p:nvSpPr>
            <p:cNvPr id="45083" name="Rectangle 27"/>
            <p:cNvSpPr>
              <a:spLocks noChangeArrowheads="1"/>
            </p:cNvSpPr>
            <p:nvPr/>
          </p:nvSpPr>
          <p:spPr bwMode="auto">
            <a:xfrm>
              <a:off x="1104" y="3891"/>
              <a:ext cx="6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C000"/>
                  </a:solidFill>
                </a:rPr>
                <a:t>Highest</a:t>
              </a:r>
            </a:p>
          </p:txBody>
        </p:sp>
        <p:sp>
          <p:nvSpPr>
            <p:cNvPr id="45084" name="Rectangle 28"/>
            <p:cNvSpPr>
              <a:spLocks noChangeArrowheads="1"/>
            </p:cNvSpPr>
            <p:nvPr/>
          </p:nvSpPr>
          <p:spPr bwMode="auto">
            <a:xfrm>
              <a:off x="4806" y="3909"/>
              <a:ext cx="57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B050"/>
                  </a:solidFill>
                </a:rPr>
                <a:t>Lowest</a:t>
              </a:r>
            </a:p>
          </p:txBody>
        </p:sp>
        <p:sp>
          <p:nvSpPr>
            <p:cNvPr id="45085" name="Rectangle 29"/>
            <p:cNvSpPr>
              <a:spLocks noChangeArrowheads="1"/>
            </p:cNvSpPr>
            <p:nvPr/>
          </p:nvSpPr>
          <p:spPr bwMode="auto">
            <a:xfrm>
              <a:off x="464" y="3502"/>
              <a:ext cx="6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B0F0"/>
                  </a:solidFill>
                </a:rPr>
                <a:t>Speed:</a:t>
              </a:r>
            </a:p>
          </p:txBody>
        </p:sp>
        <p:sp>
          <p:nvSpPr>
            <p:cNvPr id="45086" name="Rectangle 30"/>
            <p:cNvSpPr>
              <a:spLocks noChangeArrowheads="1"/>
            </p:cNvSpPr>
            <p:nvPr/>
          </p:nvSpPr>
          <p:spPr bwMode="auto">
            <a:xfrm>
              <a:off x="592" y="3696"/>
              <a:ext cx="45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Size:</a:t>
              </a:r>
            </a:p>
          </p:txBody>
        </p:sp>
        <p:sp>
          <p:nvSpPr>
            <p:cNvPr id="45087" name="Rectangle 31"/>
            <p:cNvSpPr>
              <a:spLocks noChangeArrowheads="1"/>
            </p:cNvSpPr>
            <p:nvPr/>
          </p:nvSpPr>
          <p:spPr bwMode="auto">
            <a:xfrm>
              <a:off x="528" y="3891"/>
              <a:ext cx="4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B0F0"/>
                  </a:solidFill>
                </a:rPr>
                <a:t>Cost:</a:t>
              </a:r>
            </a:p>
          </p:txBody>
        </p:sp>
        <p:sp>
          <p:nvSpPr>
            <p:cNvPr id="45088" name="Arc 32"/>
            <p:cNvSpPr>
              <a:spLocks/>
            </p:cNvSpPr>
            <p:nvPr/>
          </p:nvSpPr>
          <p:spPr bwMode="auto">
            <a:xfrm rot="9442657">
              <a:off x="1339" y="2866"/>
              <a:ext cx="1343" cy="692"/>
            </a:xfrm>
            <a:custGeom>
              <a:avLst/>
              <a:gdLst>
                <a:gd name="T0" fmla="*/ 0 w 37405"/>
                <a:gd name="T1" fmla="*/ 0 h 25749"/>
                <a:gd name="T2" fmla="*/ 0 w 37405"/>
                <a:gd name="T3" fmla="*/ 0 h 25749"/>
                <a:gd name="T4" fmla="*/ 0 w 37405"/>
                <a:gd name="T5" fmla="*/ 0 h 25749"/>
                <a:gd name="T6" fmla="*/ 0 60000 65536"/>
                <a:gd name="T7" fmla="*/ 0 60000 65536"/>
                <a:gd name="T8" fmla="*/ 0 60000 65536"/>
                <a:gd name="T9" fmla="*/ 0 w 37405"/>
                <a:gd name="T10" fmla="*/ 0 h 25749"/>
                <a:gd name="T11" fmla="*/ 37405 w 37405"/>
                <a:gd name="T12" fmla="*/ 25749 h 25749"/>
              </a:gdLst>
              <a:ahLst/>
              <a:cxnLst>
                <a:cxn ang="T6">
                  <a:pos x="T0" y="T1"/>
                </a:cxn>
                <a:cxn ang="T7">
                  <a:pos x="T2" y="T3"/>
                </a:cxn>
                <a:cxn ang="T8">
                  <a:pos x="T4" y="T5"/>
                </a:cxn>
              </a:cxnLst>
              <a:rect l="T9" t="T10" r="T11" b="T12"/>
              <a:pathLst>
                <a:path w="37405" h="25749" fill="none" extrusionOk="0">
                  <a:moveTo>
                    <a:pt x="0" y="6877"/>
                  </a:moveTo>
                  <a:cubicBezTo>
                    <a:pt x="4085" y="2490"/>
                    <a:pt x="9810" y="-1"/>
                    <a:pt x="15805" y="0"/>
                  </a:cubicBezTo>
                  <a:cubicBezTo>
                    <a:pt x="27734" y="0"/>
                    <a:pt x="37405" y="9670"/>
                    <a:pt x="37405" y="21600"/>
                  </a:cubicBezTo>
                  <a:cubicBezTo>
                    <a:pt x="37405" y="22992"/>
                    <a:pt x="37270" y="24382"/>
                    <a:pt x="37002" y="25748"/>
                  </a:cubicBezTo>
                </a:path>
                <a:path w="37405" h="25749" stroke="0" extrusionOk="0">
                  <a:moveTo>
                    <a:pt x="0" y="6877"/>
                  </a:moveTo>
                  <a:cubicBezTo>
                    <a:pt x="4085" y="2490"/>
                    <a:pt x="9810" y="-1"/>
                    <a:pt x="15805" y="0"/>
                  </a:cubicBezTo>
                  <a:cubicBezTo>
                    <a:pt x="27734" y="0"/>
                    <a:pt x="37405" y="9670"/>
                    <a:pt x="37405" y="21600"/>
                  </a:cubicBezTo>
                  <a:cubicBezTo>
                    <a:pt x="37405" y="22992"/>
                    <a:pt x="37270" y="24382"/>
                    <a:pt x="37002" y="25748"/>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89" name="Arc 33"/>
            <p:cNvSpPr>
              <a:spLocks/>
            </p:cNvSpPr>
            <p:nvPr/>
          </p:nvSpPr>
          <p:spPr bwMode="auto">
            <a:xfrm rot="9442657">
              <a:off x="3024" y="3072"/>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0" name="Arc 34"/>
            <p:cNvSpPr>
              <a:spLocks/>
            </p:cNvSpPr>
            <p:nvPr/>
          </p:nvSpPr>
          <p:spPr bwMode="auto">
            <a:xfrm rot="9442657">
              <a:off x="4080" y="3168"/>
              <a:ext cx="634" cy="359"/>
            </a:xfrm>
            <a:custGeom>
              <a:avLst/>
              <a:gdLst>
                <a:gd name="T0" fmla="*/ 0 w 37405"/>
                <a:gd name="T1" fmla="*/ 0 h 23085"/>
                <a:gd name="T2" fmla="*/ 0 w 37405"/>
                <a:gd name="T3" fmla="*/ 0 h 23085"/>
                <a:gd name="T4" fmla="*/ 0 w 37405"/>
                <a:gd name="T5" fmla="*/ 0 h 23085"/>
                <a:gd name="T6" fmla="*/ 0 60000 65536"/>
                <a:gd name="T7" fmla="*/ 0 60000 65536"/>
                <a:gd name="T8" fmla="*/ 0 60000 65536"/>
                <a:gd name="T9" fmla="*/ 0 w 37405"/>
                <a:gd name="T10" fmla="*/ 0 h 23085"/>
                <a:gd name="T11" fmla="*/ 37405 w 37405"/>
                <a:gd name="T12" fmla="*/ 23085 h 23085"/>
              </a:gdLst>
              <a:ahLst/>
              <a:cxnLst>
                <a:cxn ang="T6">
                  <a:pos x="T0" y="T1"/>
                </a:cxn>
                <a:cxn ang="T7">
                  <a:pos x="T2" y="T3"/>
                </a:cxn>
                <a:cxn ang="T8">
                  <a:pos x="T4" y="T5"/>
                </a:cxn>
              </a:cxnLst>
              <a:rect l="T9" t="T10" r="T11" b="T12"/>
              <a:pathLst>
                <a:path w="37405" h="23085" fill="none" extrusionOk="0">
                  <a:moveTo>
                    <a:pt x="0" y="6877"/>
                  </a:moveTo>
                  <a:cubicBezTo>
                    <a:pt x="4085" y="2490"/>
                    <a:pt x="9810" y="-1"/>
                    <a:pt x="15805" y="0"/>
                  </a:cubicBezTo>
                  <a:cubicBezTo>
                    <a:pt x="27734" y="0"/>
                    <a:pt x="37405" y="9670"/>
                    <a:pt x="37405" y="21600"/>
                  </a:cubicBezTo>
                  <a:cubicBezTo>
                    <a:pt x="37405" y="22095"/>
                    <a:pt x="37387" y="22590"/>
                    <a:pt x="37353" y="23084"/>
                  </a:cubicBezTo>
                </a:path>
                <a:path w="37405" h="23085" stroke="0" extrusionOk="0">
                  <a:moveTo>
                    <a:pt x="0" y="6877"/>
                  </a:moveTo>
                  <a:cubicBezTo>
                    <a:pt x="4085" y="2490"/>
                    <a:pt x="9810" y="-1"/>
                    <a:pt x="15805" y="0"/>
                  </a:cubicBezTo>
                  <a:cubicBezTo>
                    <a:pt x="27734" y="0"/>
                    <a:pt x="37405" y="9670"/>
                    <a:pt x="37405" y="21600"/>
                  </a:cubicBezTo>
                  <a:cubicBezTo>
                    <a:pt x="37405" y="22095"/>
                    <a:pt x="37387" y="22590"/>
                    <a:pt x="37353" y="23084"/>
                  </a:cubicBezTo>
                  <a:lnTo>
                    <a:pt x="15805" y="21600"/>
                  </a:lnTo>
                  <a:close/>
                </a:path>
              </a:pathLst>
            </a:custGeom>
            <a:noFill/>
            <a:ln w="38100">
              <a:solidFill>
                <a:srgbClr val="00B0F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91" name="Text Box 35"/>
            <p:cNvSpPr txBox="1">
              <a:spLocks noChangeArrowheads="1"/>
            </p:cNvSpPr>
            <p:nvPr/>
          </p:nvSpPr>
          <p:spPr bwMode="auto">
            <a:xfrm>
              <a:off x="1584" y="3312"/>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dirty="0">
                  <a:solidFill>
                    <a:srgbClr val="00B0F0"/>
                  </a:solidFill>
                </a:rPr>
                <a:t>Compiler</a:t>
              </a:r>
              <a:endParaRPr lang="en-US" altLang="zh-CN" sz="2400" b="1" dirty="0">
                <a:solidFill>
                  <a:srgbClr val="00B0F0"/>
                </a:solidFill>
                <a:latin typeface="Times New Roman" panose="02020603050405020304" pitchFamily="18" charset="0"/>
              </a:endParaRPr>
            </a:p>
          </p:txBody>
        </p:sp>
        <p:sp>
          <p:nvSpPr>
            <p:cNvPr id="45092" name="Text Box 36"/>
            <p:cNvSpPr txBox="1">
              <a:spLocks noChangeArrowheads="1"/>
            </p:cNvSpPr>
            <p:nvPr/>
          </p:nvSpPr>
          <p:spPr bwMode="auto">
            <a:xfrm>
              <a:off x="2976" y="3408"/>
              <a:ext cx="72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00B0F0"/>
                  </a:solidFill>
                </a:rPr>
                <a:t>Hardware</a:t>
              </a:r>
              <a:endParaRPr lang="en-US" altLang="zh-CN" sz="2400" b="1">
                <a:solidFill>
                  <a:srgbClr val="00B0F0"/>
                </a:solidFill>
                <a:latin typeface="Times New Roman" panose="02020603050405020304" pitchFamily="18" charset="0"/>
              </a:endParaRPr>
            </a:p>
          </p:txBody>
        </p:sp>
        <p:sp>
          <p:nvSpPr>
            <p:cNvPr id="45093" name="Text Box 37"/>
            <p:cNvSpPr txBox="1">
              <a:spLocks noChangeArrowheads="1"/>
            </p:cNvSpPr>
            <p:nvPr/>
          </p:nvSpPr>
          <p:spPr bwMode="auto">
            <a:xfrm>
              <a:off x="3936" y="3504"/>
              <a:ext cx="816"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b="1">
                  <a:solidFill>
                    <a:srgbClr val="00B0F0"/>
                  </a:solidFill>
                </a:rPr>
                <a:t>Operating System</a:t>
              </a:r>
              <a:endParaRPr lang="en-US" altLang="zh-CN" sz="2400" b="1">
                <a:solidFill>
                  <a:srgbClr val="00B0F0"/>
                </a:solidFill>
                <a:latin typeface="Times New Roman" panose="02020603050405020304" pitchFamily="18" charset="0"/>
              </a:endParaRPr>
            </a:p>
          </p:txBody>
        </p:sp>
      </p:grpSp>
    </p:spTree>
    <p:extLst>
      <p:ext uri="{BB962C8B-B14F-4D97-AF65-F5344CB8AC3E}">
        <p14:creationId xmlns:p14="http://schemas.microsoft.com/office/powerpoint/2010/main" val="2003286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a:extLst>
              <a:ext uri="{FF2B5EF4-FFF2-40B4-BE49-F238E27FC236}">
                <a16:creationId xmlns:a16="http://schemas.microsoft.com/office/drawing/2014/main" id="{58ECD5FC-42A1-2F45-8F8E-64C01549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a:extLst>
              <a:ext uri="{FF2B5EF4-FFF2-40B4-BE49-F238E27FC236}">
                <a16:creationId xmlns:a16="http://schemas.microsoft.com/office/drawing/2014/main" id="{BA249837-7E2A-6648-A645-C7CEC7798413}"/>
              </a:ext>
            </a:extLst>
          </p:cNvPr>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0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I</a:t>
            </a:r>
            <a:r>
              <a:rPr lang="en-CN" altLang="en-CN" sz="2400" baseline="-25000" dirty="0">
                <a:solidFill>
                  <a:srgbClr val="00B0F0"/>
                </a:solidFill>
                <a:latin typeface="Arial" panose="020B0604020202020204" pitchFamily="34" charset="0"/>
              </a:rPr>
              <a:t>f no translation for virtually indexed</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age offset shou</a:t>
            </a:r>
            <a:r>
              <a:rPr lang="en-US" altLang="en-CN" sz="2400" baseline="-25000" dirty="0" err="1">
                <a:solidFill>
                  <a:srgbClr val="00B0F0"/>
                </a:solidFill>
                <a:latin typeface="Arial" panose="020B0604020202020204" pitchFamily="34" charset="0"/>
              </a:rPr>
              <a:t>ld</a:t>
            </a:r>
            <a:r>
              <a:rPr lang="en-CN" altLang="en-CN" sz="2400" baseline="-25000" dirty="0">
                <a:solidFill>
                  <a:srgbClr val="00B0F0"/>
                </a:solidFill>
                <a:latin typeface="Arial" panose="020B0604020202020204" pitchFamily="34" charset="0"/>
              </a:rPr>
              <a:t> cover at least both set index and block offset of direct-mapped cache address</a:t>
            </a:r>
          </a:p>
          <a:p>
            <a:pPr algn="r">
              <a:spcBef>
                <a:spcPct val="0"/>
              </a:spcBef>
              <a:buFontTx/>
              <a:buNone/>
            </a:pPr>
            <a:r>
              <a:rPr lang="en-CN" altLang="en-CN" sz="2400" baseline="-25000" dirty="0">
                <a:solidFill>
                  <a:srgbClr val="00B0F0"/>
                </a:solidFill>
                <a:latin typeface="Arial" panose="020B0604020202020204" pitchFamily="34" charset="0"/>
                <a:sym typeface="Wingdings" pitchFamily="2" charset="2"/>
              </a:rPr>
              <a:t> </a:t>
            </a:r>
            <a:r>
              <a:rPr lang="en-US" altLang="en-CN" sz="2400" baseline="-25000" dirty="0">
                <a:solidFill>
                  <a:srgbClr val="00B0F0"/>
                </a:solidFill>
                <a:latin typeface="Arial" panose="020B0604020202020204" pitchFamily="34" charset="0"/>
                <a:sym typeface="Wingdings" pitchFamily="2" charset="2"/>
              </a:rPr>
              <a:t>page size &gt;= cache size </a:t>
            </a:r>
            <a:endParaRPr lang="en-CN" altLang="en-CN" sz="2400" baseline="-25000" dirty="0">
              <a:solidFill>
                <a:srgbClr val="00B0F0"/>
              </a:solidFill>
              <a:latin typeface="Arial" panose="020B0604020202020204" pitchFamily="34" charset="0"/>
            </a:endParaRPr>
          </a:p>
        </p:txBody>
      </p:sp>
      <p:sp>
        <p:nvSpPr>
          <p:cNvPr id="216068" name="TextBox 9">
            <a:extLst>
              <a:ext uri="{FF2B5EF4-FFF2-40B4-BE49-F238E27FC236}">
                <a16:creationId xmlns:a16="http://schemas.microsoft.com/office/drawing/2014/main" id="{980539C4-9C04-3048-ABB1-1741F0EA23E2}"/>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6069" name="TextBox 10">
            <a:extLst>
              <a:ext uri="{FF2B5EF4-FFF2-40B4-BE49-F238E27FC236}">
                <a16:creationId xmlns:a16="http://schemas.microsoft.com/office/drawing/2014/main" id="{B2997E7E-6288-1F44-9A1F-CAD87109058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
        <p:nvSpPr>
          <p:cNvPr id="7" name="圆角矩形 13">
            <a:extLst>
              <a:ext uri="{FF2B5EF4-FFF2-40B4-BE49-F238E27FC236}">
                <a16:creationId xmlns:a16="http://schemas.microsoft.com/office/drawing/2014/main" id="{1F94FCFF-B50C-6E40-992A-D9693CB7685E}"/>
              </a:ext>
            </a:extLst>
          </p:cNvPr>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AAF366E-E2E9-9E40-A6D1-BE5B4613596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0BBB160-327A-E74D-B365-3D244B796B6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F9D14395-1710-7E48-ACE3-956FABDB203C}"/>
              </a:ext>
            </a:extLst>
          </p:cNvPr>
          <p:cNvSpPr>
            <a:spLocks noGrp="1" noChangeArrowheads="1"/>
          </p:cNvSpPr>
          <p:nvPr>
            <p:ph type="title"/>
          </p:nvPr>
        </p:nvSpPr>
        <p:spPr/>
        <p:txBody>
          <a:bodyPr/>
          <a:lstStyle/>
          <a:p>
            <a:pPr eaLnBrk="1" hangingPunct="1"/>
            <a:r>
              <a:rPr lang="en-US" altLang="zh-CN"/>
              <a:t>Four Mem Hierarchy Q’s</a:t>
            </a:r>
          </a:p>
        </p:txBody>
      </p:sp>
      <p:sp>
        <p:nvSpPr>
          <p:cNvPr id="76802" name="Rectangle 3">
            <a:extLst>
              <a:ext uri="{FF2B5EF4-FFF2-40B4-BE49-F238E27FC236}">
                <a16:creationId xmlns:a16="http://schemas.microsoft.com/office/drawing/2014/main" id="{7A93A5DF-2487-7248-A39F-35EB726CCCBD}"/>
              </a:ext>
            </a:extLst>
          </p:cNvPr>
          <p:cNvSpPr>
            <a:spLocks noGrp="1" noChangeArrowheads="1"/>
          </p:cNvSpPr>
          <p:nvPr>
            <p:ph type="body" idx="1"/>
          </p:nvPr>
        </p:nvSpPr>
        <p:spPr/>
        <p:txBody>
          <a:bodyPr/>
          <a:lstStyle/>
          <a:p>
            <a:pPr eaLnBrk="1" hangingPunct="1"/>
            <a:r>
              <a:rPr lang="en-US" altLang="zh-CN" b="1"/>
              <a:t>Q1. </a:t>
            </a:r>
            <a:r>
              <a:rPr lang="en-US" altLang="zh-CN" b="1" i="1"/>
              <a:t>Where to place a block?</a:t>
            </a:r>
          </a:p>
          <a:p>
            <a:pPr eaLnBrk="1" hangingPunct="1"/>
            <a:endParaRPr lang="en-US" altLang="zh-CN" b="1" i="1"/>
          </a:p>
          <a:p>
            <a:pPr eaLnBrk="1" hangingPunct="1"/>
            <a:r>
              <a:rPr lang="en-US" altLang="zh-CN">
                <a:solidFill>
                  <a:srgbClr val="00B0F0"/>
                </a:solidFill>
              </a:rPr>
              <a:t>Fully associative </a:t>
            </a:r>
            <a:r>
              <a:rPr lang="en-US" altLang="zh-CN"/>
              <a:t>strategy:</a:t>
            </a:r>
          </a:p>
          <a:p>
            <a:pPr eaLnBrk="1" hangingPunct="1">
              <a:buFontTx/>
              <a:buNone/>
            </a:pPr>
            <a:r>
              <a:rPr lang="en-US" altLang="zh-CN"/>
              <a:t>	OS allows blocks to be placed anywhere in main memory</a:t>
            </a:r>
            <a:endParaRPr lang="en-US" altLang="zh-CN" b="1" i="1"/>
          </a:p>
          <a:p>
            <a:pPr eaLnBrk="1" hangingPunct="1"/>
            <a:r>
              <a:rPr lang="en-US" altLang="zh-CN"/>
              <a:t>Because of high miss penalty by</a:t>
            </a:r>
          </a:p>
          <a:p>
            <a:pPr eaLnBrk="1" hangingPunct="1">
              <a:buFontTx/>
              <a:buNone/>
            </a:pPr>
            <a:r>
              <a:rPr lang="en-US" altLang="zh-CN"/>
              <a:t>	access to a rotating magnetic storage device upon page/address fault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Access memory twice:                       one for accessing PTE address            one for accessing data using </a:t>
            </a:r>
            <a:r>
              <a:rPr lang="en-US" altLang="zh-CN" dirty="0" err="1"/>
              <a:t>phy</a:t>
            </a:r>
            <a:r>
              <a:rPr lang="en-US" altLang="zh-CN" dirty="0"/>
              <a:t> </a:t>
            </a:r>
            <a:r>
              <a:rPr lang="en-US" altLang="zh-CN" dirty="0" err="1"/>
              <a:t>addr</a:t>
            </a:r>
            <a:r>
              <a:rPr lang="en-US" altLang="zh-CN" b="1" i="1" dirty="0"/>
              <a:t>              </a:t>
            </a:r>
            <a:r>
              <a:rPr lang="zh-CN" altLang="en-US" b="1" i="1" dirty="0"/>
              <a:t> </a:t>
            </a:r>
            <a:r>
              <a:rPr lang="en-US" altLang="zh-CN" b="1" i="1" dirty="0"/>
              <a:t>   </a:t>
            </a:r>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3065228" y="4283126"/>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816773" y="4821702"/>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2035973" y="4730234"/>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1. VA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2036528" y="5088401"/>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6019800" y="3774558"/>
            <a:ext cx="2286000"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Cache/Memory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953000" y="4426600"/>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2. PTEA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998042" y="4811587"/>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953000" y="4869485"/>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3. PTE</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5001876" y="5254472"/>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0" name="Text Box 29">
            <a:extLst>
              <a:ext uri="{FF2B5EF4-FFF2-40B4-BE49-F238E27FC236}">
                <a16:creationId xmlns:a16="http://schemas.microsoft.com/office/drawing/2014/main" id="{3044EFF8-CB33-6060-5BE7-D767868C8EDF}"/>
              </a:ext>
            </a:extLst>
          </p:cNvPr>
          <p:cNvSpPr txBox="1">
            <a:spLocks noChangeArrowheads="1"/>
          </p:cNvSpPr>
          <p:nvPr/>
        </p:nvSpPr>
        <p:spPr bwMode="auto">
          <a:xfrm>
            <a:off x="4953000" y="5330013"/>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4. PA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1" name="Line 34">
            <a:extLst>
              <a:ext uri="{FF2B5EF4-FFF2-40B4-BE49-F238E27FC236}">
                <a16:creationId xmlns:a16="http://schemas.microsoft.com/office/drawing/2014/main" id="{E78A7A51-F8D6-973B-5659-F103E2AB4871}"/>
              </a:ext>
            </a:extLst>
          </p:cNvPr>
          <p:cNvSpPr>
            <a:spLocks noChangeShapeType="1"/>
          </p:cNvSpPr>
          <p:nvPr/>
        </p:nvSpPr>
        <p:spPr bwMode="auto">
          <a:xfrm>
            <a:off x="4998042" y="5715000"/>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2" name="Line 34">
            <a:extLst>
              <a:ext uri="{FF2B5EF4-FFF2-40B4-BE49-F238E27FC236}">
                <a16:creationId xmlns:a16="http://schemas.microsoft.com/office/drawing/2014/main" id="{027CCF55-4B27-E3EB-9D3F-F8EE5CC62B80}"/>
              </a:ext>
            </a:extLst>
          </p:cNvPr>
          <p:cNvSpPr>
            <a:spLocks noChangeShapeType="1"/>
          </p:cNvSpPr>
          <p:nvPr/>
        </p:nvSpPr>
        <p:spPr bwMode="auto">
          <a:xfrm>
            <a:off x="1415563" y="6172200"/>
            <a:ext cx="4604238" cy="0"/>
          </a:xfrm>
          <a:prstGeom prst="line">
            <a:avLst/>
          </a:prstGeom>
          <a:noFill/>
          <a:ln w="9525">
            <a:solidFill>
              <a:schemeClr val="tx1"/>
            </a:solidFill>
            <a:round/>
            <a:headEnd type="non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3" name="Line 37">
            <a:extLst>
              <a:ext uri="{FF2B5EF4-FFF2-40B4-BE49-F238E27FC236}">
                <a16:creationId xmlns:a16="http://schemas.microsoft.com/office/drawing/2014/main" id="{6F03101E-8209-9006-DC52-1F009563A5AA}"/>
              </a:ext>
            </a:extLst>
          </p:cNvPr>
          <p:cNvSpPr>
            <a:spLocks noChangeShapeType="1"/>
          </p:cNvSpPr>
          <p:nvPr/>
        </p:nvSpPr>
        <p:spPr bwMode="auto">
          <a:xfrm flipV="1">
            <a:off x="1415562" y="5355102"/>
            <a:ext cx="0" cy="817097"/>
          </a:xfrm>
          <a:prstGeom prst="line">
            <a:avLst/>
          </a:prstGeom>
          <a:noFill/>
          <a:ln w="95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Text Box 29">
            <a:extLst>
              <a:ext uri="{FF2B5EF4-FFF2-40B4-BE49-F238E27FC236}">
                <a16:creationId xmlns:a16="http://schemas.microsoft.com/office/drawing/2014/main" id="{6598683A-B8E8-F9BC-C710-8DBF603A28B5}"/>
              </a:ext>
            </a:extLst>
          </p:cNvPr>
          <p:cNvSpPr txBox="1">
            <a:spLocks noChangeArrowheads="1"/>
          </p:cNvSpPr>
          <p:nvPr/>
        </p:nvSpPr>
        <p:spPr bwMode="auto">
          <a:xfrm>
            <a:off x="3156191" y="6183868"/>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5. Data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1215396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
        <p:nvSpPr>
          <p:cNvPr id="2" name="TextBox 1">
            <a:extLst>
              <a:ext uri="{FF2B5EF4-FFF2-40B4-BE49-F238E27FC236}">
                <a16:creationId xmlns:a16="http://schemas.microsoft.com/office/drawing/2014/main" id="{09A5AF56-C24E-A515-F6EA-67956FBB1460}"/>
              </a:ext>
            </a:extLst>
          </p:cNvPr>
          <p:cNvSpPr txBox="1"/>
          <p:nvPr/>
        </p:nvSpPr>
        <p:spPr>
          <a:xfrm>
            <a:off x="-45689" y="5983740"/>
            <a:ext cx="6887335" cy="923330"/>
          </a:xfrm>
          <a:prstGeom prst="rect">
            <a:avLst/>
          </a:prstGeom>
          <a:noFill/>
        </p:spPr>
        <p:txBody>
          <a:bodyPr wrap="none" rtlCol="0">
            <a:spAutoFit/>
          </a:bodyPr>
          <a:lstStyle/>
          <a:p>
            <a:r>
              <a:rPr lang="en-US" dirty="0"/>
              <a:t>W</a:t>
            </a:r>
            <a:r>
              <a:rPr lang="en-CN" dirty="0"/>
              <a:t>hat if vpn-&gt;ppn is not found (valid bit)?</a:t>
            </a:r>
          </a:p>
          <a:p>
            <a:r>
              <a:rPr lang="en-US" dirty="0"/>
              <a:t>P</a:t>
            </a:r>
            <a:r>
              <a:rPr lang="en-CN" dirty="0"/>
              <a:t>age fault (similar to cahe miss);</a:t>
            </a:r>
          </a:p>
          <a:p>
            <a:r>
              <a:rPr lang="en-US" dirty="0"/>
              <a:t>F</a:t>
            </a:r>
            <a:r>
              <a:rPr lang="en-CN" dirty="0"/>
              <a:t>etch page from disk to memory, update page table, and re-query;</a:t>
            </a:r>
          </a:p>
        </p:txBody>
      </p:sp>
    </p:spTree>
    <p:extLst>
      <p:ext uri="{BB962C8B-B14F-4D97-AF65-F5344CB8AC3E}">
        <p14:creationId xmlns:p14="http://schemas.microsoft.com/office/powerpoint/2010/main" val="1935453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Processing a page fault</a:t>
            </a:r>
            <a:endParaRPr lang="en-US" altLang="zh-CN" b="1" i="1" dirty="0"/>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2455628" y="4547168"/>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207173" y="5085744"/>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1426373" y="4994276"/>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1. VA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1426928" y="5352443"/>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5410200" y="4038600"/>
            <a:ext cx="1219193"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Cache/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343400" y="4690642"/>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2. PTEA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388442" y="5075629"/>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343400" y="5133527"/>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3. PTE</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4392276" y="5518514"/>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4" name="Rectangle 7">
            <a:extLst>
              <a:ext uri="{FF2B5EF4-FFF2-40B4-BE49-F238E27FC236}">
                <a16:creationId xmlns:a16="http://schemas.microsoft.com/office/drawing/2014/main" id="{24283185-C5C8-65AF-7DA0-F108989FFFCF}"/>
              </a:ext>
            </a:extLst>
          </p:cNvPr>
          <p:cNvSpPr>
            <a:spLocks noChangeArrowheads="1"/>
          </p:cNvSpPr>
          <p:nvPr/>
        </p:nvSpPr>
        <p:spPr bwMode="auto">
          <a:xfrm>
            <a:off x="7658648" y="4049764"/>
            <a:ext cx="1219193" cy="2627688"/>
          </a:xfrm>
          <a:prstGeom prst="rect">
            <a:avLst/>
          </a:prstGeom>
          <a:solidFill>
            <a:srgbClr val="74C0FC"/>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Disk</a:t>
            </a:r>
          </a:p>
        </p:txBody>
      </p:sp>
      <p:sp>
        <p:nvSpPr>
          <p:cNvPr id="5" name="Text Box 29">
            <a:extLst>
              <a:ext uri="{FF2B5EF4-FFF2-40B4-BE49-F238E27FC236}">
                <a16:creationId xmlns:a16="http://schemas.microsoft.com/office/drawing/2014/main" id="{3799BF8B-A84D-0378-C095-D8B8097A8177}"/>
              </a:ext>
            </a:extLst>
          </p:cNvPr>
          <p:cNvSpPr txBox="1">
            <a:spLocks noChangeArrowheads="1"/>
          </p:cNvSpPr>
          <p:nvPr/>
        </p:nvSpPr>
        <p:spPr bwMode="auto">
          <a:xfrm>
            <a:off x="6629393" y="4136644"/>
            <a:ext cx="10292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5. Victim Page</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6" name="Line 34">
            <a:extLst>
              <a:ext uri="{FF2B5EF4-FFF2-40B4-BE49-F238E27FC236}">
                <a16:creationId xmlns:a16="http://schemas.microsoft.com/office/drawing/2014/main" id="{1ED0ECBC-0611-F444-972C-362E94104CB9}"/>
              </a:ext>
            </a:extLst>
          </p:cNvPr>
          <p:cNvSpPr>
            <a:spLocks noChangeShapeType="1"/>
          </p:cNvSpPr>
          <p:nvPr/>
        </p:nvSpPr>
        <p:spPr bwMode="auto">
          <a:xfrm>
            <a:off x="6629393" y="5059974"/>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8" name="Text Box 29">
            <a:extLst>
              <a:ext uri="{FF2B5EF4-FFF2-40B4-BE49-F238E27FC236}">
                <a16:creationId xmlns:a16="http://schemas.microsoft.com/office/drawing/2014/main" id="{ECF33701-379D-E0D0-E889-6D3F5146B3B9}"/>
              </a:ext>
            </a:extLst>
          </p:cNvPr>
          <p:cNvSpPr txBox="1">
            <a:spLocks noChangeArrowheads="1"/>
          </p:cNvSpPr>
          <p:nvPr/>
        </p:nvSpPr>
        <p:spPr bwMode="auto">
          <a:xfrm>
            <a:off x="6618063" y="5660644"/>
            <a:ext cx="9257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6. New Page</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9" name="Text Box 29">
            <a:extLst>
              <a:ext uri="{FF2B5EF4-FFF2-40B4-BE49-F238E27FC236}">
                <a16:creationId xmlns:a16="http://schemas.microsoft.com/office/drawing/2014/main" id="{AB451FC4-A2F0-E124-A4AD-875FD8C3B652}"/>
              </a:ext>
            </a:extLst>
          </p:cNvPr>
          <p:cNvSpPr txBox="1">
            <a:spLocks noChangeArrowheads="1"/>
          </p:cNvSpPr>
          <p:nvPr/>
        </p:nvSpPr>
        <p:spPr bwMode="auto">
          <a:xfrm>
            <a:off x="1429845" y="5343669"/>
            <a:ext cx="1014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7. VA</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0" name="Line 34">
            <a:extLst>
              <a:ext uri="{FF2B5EF4-FFF2-40B4-BE49-F238E27FC236}">
                <a16:creationId xmlns:a16="http://schemas.microsoft.com/office/drawing/2014/main" id="{25E8140D-70D2-E24C-1083-7D123FB7B724}"/>
              </a:ext>
            </a:extLst>
          </p:cNvPr>
          <p:cNvSpPr>
            <a:spLocks noChangeShapeType="1"/>
          </p:cNvSpPr>
          <p:nvPr/>
        </p:nvSpPr>
        <p:spPr bwMode="auto">
          <a:xfrm>
            <a:off x="6636335" y="5637981"/>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2" name="Rectangle 11">
            <a:extLst>
              <a:ext uri="{FF2B5EF4-FFF2-40B4-BE49-F238E27FC236}">
                <a16:creationId xmlns:a16="http://schemas.microsoft.com/office/drawing/2014/main" id="{D32F33A9-15B8-3451-BDE8-2F02507789EC}"/>
              </a:ext>
            </a:extLst>
          </p:cNvPr>
          <p:cNvSpPr>
            <a:spLocks noChangeArrowheads="1"/>
          </p:cNvSpPr>
          <p:nvPr/>
        </p:nvSpPr>
        <p:spPr bwMode="auto">
          <a:xfrm>
            <a:off x="5417134" y="2895600"/>
            <a:ext cx="3460707" cy="533400"/>
          </a:xfrm>
          <a:prstGeom prst="rect">
            <a:avLst/>
          </a:prstGeom>
          <a:solidFill>
            <a:srgbClr val="FFA94D"/>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Page Fault Handler</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3" name="Line 37">
            <a:extLst>
              <a:ext uri="{FF2B5EF4-FFF2-40B4-BE49-F238E27FC236}">
                <a16:creationId xmlns:a16="http://schemas.microsoft.com/office/drawing/2014/main" id="{F37E591B-D606-35AE-F9F7-B45B0D3A12D6}"/>
              </a:ext>
            </a:extLst>
          </p:cNvPr>
          <p:cNvSpPr>
            <a:spLocks noChangeShapeType="1"/>
          </p:cNvSpPr>
          <p:nvPr/>
        </p:nvSpPr>
        <p:spPr bwMode="auto">
          <a:xfrm flipV="1">
            <a:off x="3418286" y="3162300"/>
            <a:ext cx="0" cy="1382892"/>
          </a:xfrm>
          <a:prstGeom prst="line">
            <a:avLst/>
          </a:prstGeom>
          <a:noFill/>
          <a:ln w="9525">
            <a:solidFill>
              <a:schemeClr val="tx1"/>
            </a:solidFill>
            <a:round/>
            <a:headEnd type="non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34">
            <a:extLst>
              <a:ext uri="{FF2B5EF4-FFF2-40B4-BE49-F238E27FC236}">
                <a16:creationId xmlns:a16="http://schemas.microsoft.com/office/drawing/2014/main" id="{67C40273-BCC7-DB7F-0B72-2D8EAA7FD93C}"/>
              </a:ext>
            </a:extLst>
          </p:cNvPr>
          <p:cNvSpPr>
            <a:spLocks noChangeShapeType="1"/>
          </p:cNvSpPr>
          <p:nvPr/>
        </p:nvSpPr>
        <p:spPr bwMode="auto">
          <a:xfrm>
            <a:off x="3418286" y="3162300"/>
            <a:ext cx="199191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8" name="Text Box 29">
            <a:extLst>
              <a:ext uri="{FF2B5EF4-FFF2-40B4-BE49-F238E27FC236}">
                <a16:creationId xmlns:a16="http://schemas.microsoft.com/office/drawing/2014/main" id="{0C54660B-AF70-AD34-8D33-54CDE6DE8491}"/>
              </a:ext>
            </a:extLst>
          </p:cNvPr>
          <p:cNvSpPr txBox="1">
            <a:spLocks noChangeArrowheads="1"/>
          </p:cNvSpPr>
          <p:nvPr/>
        </p:nvSpPr>
        <p:spPr bwMode="auto">
          <a:xfrm>
            <a:off x="3418284" y="3141365"/>
            <a:ext cx="19919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4. Exception</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9" name="Line 37">
            <a:extLst>
              <a:ext uri="{FF2B5EF4-FFF2-40B4-BE49-F238E27FC236}">
                <a16:creationId xmlns:a16="http://schemas.microsoft.com/office/drawing/2014/main" id="{CF50C26A-9929-35A6-4F2C-C5940063B580}"/>
              </a:ext>
            </a:extLst>
          </p:cNvPr>
          <p:cNvSpPr>
            <a:spLocks noChangeShapeType="1"/>
          </p:cNvSpPr>
          <p:nvPr/>
        </p:nvSpPr>
        <p:spPr bwMode="auto">
          <a:xfrm flipV="1">
            <a:off x="7162800" y="3429000"/>
            <a:ext cx="0" cy="609600"/>
          </a:xfrm>
          <a:prstGeom prst="line">
            <a:avLst/>
          </a:prstGeom>
          <a:noFill/>
          <a:ln w="9525">
            <a:solidFill>
              <a:schemeClr val="tx1"/>
            </a:solidFill>
            <a:round/>
            <a:headEnd type="triangl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34536737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BD353361-711C-5F4F-BF37-626DFCB8143D}"/>
              </a:ext>
            </a:extLst>
          </p:cNvPr>
          <p:cNvSpPr>
            <a:spLocks noGrp="1" noChangeArrowheads="1"/>
          </p:cNvSpPr>
          <p:nvPr>
            <p:ph type="title"/>
          </p:nvPr>
        </p:nvSpPr>
        <p:spPr/>
        <p:txBody>
          <a:bodyPr/>
          <a:lstStyle/>
          <a:p>
            <a:pPr eaLnBrk="1" hangingPunct="1"/>
            <a:r>
              <a:rPr lang="en-US" altLang="zh-CN"/>
              <a:t>Four Memory Hierarchy Q’s</a:t>
            </a:r>
          </a:p>
        </p:txBody>
      </p:sp>
      <p:sp>
        <p:nvSpPr>
          <p:cNvPr id="80898" name="Rectangle 4">
            <a:extLst>
              <a:ext uri="{FF2B5EF4-FFF2-40B4-BE49-F238E27FC236}">
                <a16:creationId xmlns:a16="http://schemas.microsoft.com/office/drawing/2014/main" id="{B9CF3A33-9F7F-2044-B38D-CFE07EE5DD94}"/>
              </a:ext>
            </a:extLst>
          </p:cNvPr>
          <p:cNvSpPr>
            <a:spLocks noGrp="1" noChangeArrowheads="1"/>
          </p:cNvSpPr>
          <p:nvPr>
            <p:ph type="body" idx="1"/>
          </p:nvPr>
        </p:nvSpPr>
        <p:spPr/>
        <p:txBody>
          <a:bodyPr/>
          <a:lstStyle/>
          <a:p>
            <a:pPr eaLnBrk="1" hangingPunct="1">
              <a:lnSpc>
                <a:spcPct val="90000"/>
              </a:lnSpc>
            </a:pPr>
            <a:r>
              <a:rPr lang="en-US" altLang="zh-CN" b="1" dirty="0"/>
              <a:t>Q3. </a:t>
            </a:r>
            <a:r>
              <a:rPr lang="en-US" altLang="zh-CN" b="1" i="1" dirty="0"/>
              <a:t>Which block to replace upon a virtual memory miss?</a:t>
            </a:r>
          </a:p>
          <a:p>
            <a:pPr eaLnBrk="1" hangingPunct="1">
              <a:lnSpc>
                <a:spcPct val="90000"/>
              </a:lnSpc>
            </a:pPr>
            <a:r>
              <a:rPr lang="en-US" altLang="zh-CN" dirty="0"/>
              <a:t>Least recently used (</a:t>
            </a:r>
            <a:r>
              <a:rPr lang="en-US" altLang="zh-CN" dirty="0">
                <a:solidFill>
                  <a:srgbClr val="00B0F0"/>
                </a:solidFill>
              </a:rPr>
              <a:t>LRU</a:t>
            </a:r>
            <a:r>
              <a:rPr lang="en-US" altLang="zh-CN" dirty="0"/>
              <a:t>) block</a:t>
            </a:r>
          </a:p>
          <a:p>
            <a:pPr eaLnBrk="1" hangingPunct="1">
              <a:lnSpc>
                <a:spcPct val="90000"/>
              </a:lnSpc>
            </a:pPr>
            <a:endParaRPr lang="en-US" altLang="zh-CN" dirty="0"/>
          </a:p>
          <a:p>
            <a:pPr eaLnBrk="1" hangingPunct="1">
              <a:lnSpc>
                <a:spcPct val="90000"/>
              </a:lnSpc>
            </a:pPr>
            <a:r>
              <a:rPr lang="en-US" altLang="zh-CN" dirty="0"/>
              <a:t>use/reference bit</a:t>
            </a:r>
          </a:p>
          <a:p>
            <a:pPr eaLnBrk="1" hangingPunct="1">
              <a:lnSpc>
                <a:spcPct val="90000"/>
              </a:lnSpc>
              <a:buFontTx/>
              <a:buNone/>
            </a:pPr>
            <a:r>
              <a:rPr lang="en-US" altLang="zh-CN" dirty="0"/>
              <a:t>	--logically set whenever a page is accessed;</a:t>
            </a:r>
          </a:p>
          <a:p>
            <a:pPr eaLnBrk="1" hangingPunct="1">
              <a:lnSpc>
                <a:spcPct val="90000"/>
              </a:lnSpc>
              <a:buFontTx/>
              <a:buNone/>
            </a:pPr>
            <a:r>
              <a:rPr lang="en-US" altLang="zh-CN" dirty="0"/>
              <a:t>	--OS periodically clears use bits and later records them to track the least recently referenced pages;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92BA4419-73C1-5B4C-8803-30F7845435EC}"/>
              </a:ext>
            </a:extLst>
          </p:cNvPr>
          <p:cNvSpPr>
            <a:spLocks noGrp="1" noChangeArrowheads="1"/>
          </p:cNvSpPr>
          <p:nvPr>
            <p:ph type="title"/>
          </p:nvPr>
        </p:nvSpPr>
        <p:spPr/>
        <p:txBody>
          <a:bodyPr/>
          <a:lstStyle/>
          <a:p>
            <a:pPr eaLnBrk="1" hangingPunct="1"/>
            <a:r>
              <a:rPr lang="en-US" altLang="zh-CN"/>
              <a:t>Four Mem Hierarchy Q’s</a:t>
            </a:r>
          </a:p>
        </p:txBody>
      </p:sp>
      <p:sp>
        <p:nvSpPr>
          <p:cNvPr id="82946" name="Rectangle 3">
            <a:extLst>
              <a:ext uri="{FF2B5EF4-FFF2-40B4-BE49-F238E27FC236}">
                <a16:creationId xmlns:a16="http://schemas.microsoft.com/office/drawing/2014/main" id="{F0A588B7-20A0-8843-B26D-4339F0278496}"/>
              </a:ext>
            </a:extLst>
          </p:cNvPr>
          <p:cNvSpPr>
            <a:spLocks noGrp="1" noChangeArrowheads="1"/>
          </p:cNvSpPr>
          <p:nvPr>
            <p:ph type="body" idx="1"/>
          </p:nvPr>
        </p:nvSpPr>
        <p:spPr/>
        <p:txBody>
          <a:bodyPr/>
          <a:lstStyle/>
          <a:p>
            <a:pPr eaLnBrk="1" hangingPunct="1"/>
            <a:r>
              <a:rPr lang="en-US" altLang="zh-CN" b="1"/>
              <a:t>Q4. </a:t>
            </a:r>
            <a:r>
              <a:rPr lang="en-US" altLang="zh-CN" b="1" i="1"/>
              <a:t>What happens on a write?</a:t>
            </a:r>
          </a:p>
          <a:p>
            <a:pPr eaLnBrk="1" hangingPunct="1"/>
            <a:r>
              <a:rPr lang="en-US" altLang="zh-CN"/>
              <a:t>Write-back strategy</a:t>
            </a:r>
          </a:p>
          <a:p>
            <a:pPr eaLnBrk="1" hangingPunct="1">
              <a:buFontTx/>
              <a:buNone/>
            </a:pPr>
            <a:r>
              <a:rPr lang="en-US" altLang="zh-CN"/>
              <a:t>	as accessing rotating magnetic disk takes millions of clock cycles;</a:t>
            </a:r>
          </a:p>
          <a:p>
            <a:pPr eaLnBrk="1" hangingPunct="1"/>
            <a:r>
              <a:rPr lang="en-US" altLang="zh-CN"/>
              <a:t>Dirty bit</a:t>
            </a:r>
          </a:p>
          <a:p>
            <a:pPr eaLnBrk="1" hangingPunct="1">
              <a:buFontTx/>
              <a:buNone/>
            </a:pPr>
            <a:r>
              <a:rPr lang="en-US" altLang="zh-CN"/>
              <a:t>	write a block to disk only if it has been altered since being read from the disk;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Main Memory</a:t>
            </a:r>
          </a:p>
        </p:txBody>
      </p:sp>
      <p:sp>
        <p:nvSpPr>
          <p:cNvPr id="46083" name="Rectangle 3"/>
          <p:cNvSpPr>
            <a:spLocks noGrp="1" noChangeArrowheads="1"/>
          </p:cNvSpPr>
          <p:nvPr>
            <p:ph type="body" idx="1"/>
          </p:nvPr>
        </p:nvSpPr>
        <p:spPr/>
        <p:txBody>
          <a:bodyPr/>
          <a:lstStyle/>
          <a:p>
            <a:pPr eaLnBrk="1" hangingPunct="1">
              <a:buFontTx/>
              <a:buNone/>
            </a:pPr>
            <a:r>
              <a:rPr lang="en-US" altLang="zh-CN" dirty="0"/>
              <a:t>Performance measures</a:t>
            </a:r>
          </a:p>
          <a:p>
            <a:pPr eaLnBrk="1" hangingPunct="1"/>
            <a:r>
              <a:rPr lang="en-US" altLang="zh-CN" b="1" dirty="0">
                <a:solidFill>
                  <a:srgbClr val="00B0F0"/>
                </a:solidFill>
              </a:rPr>
              <a:t>Latency </a:t>
            </a:r>
            <a:r>
              <a:rPr lang="en-US" altLang="zh-CN" sz="2000" dirty="0">
                <a:solidFill>
                  <a:srgbClr val="00B0F0"/>
                </a:solidFill>
              </a:rPr>
              <a:t>the time to retrieve the first word of the block</a:t>
            </a:r>
            <a:endParaRPr lang="en-US" altLang="zh-CN" sz="2000" b="1" dirty="0">
              <a:solidFill>
                <a:srgbClr val="00B0F0"/>
              </a:solidFill>
            </a:endParaRPr>
          </a:p>
          <a:p>
            <a:pPr eaLnBrk="1" hangingPunct="1">
              <a:buFontTx/>
              <a:buNone/>
            </a:pPr>
            <a:r>
              <a:rPr lang="en-US" altLang="zh-CN" b="1" dirty="0"/>
              <a:t>	</a:t>
            </a:r>
            <a:r>
              <a:rPr lang="en-US" altLang="zh-CN" dirty="0"/>
              <a:t>important for caches;</a:t>
            </a:r>
          </a:p>
          <a:p>
            <a:pPr eaLnBrk="1" hangingPunct="1">
              <a:buFontTx/>
              <a:buNone/>
            </a:pPr>
            <a:r>
              <a:rPr lang="en-US" altLang="zh-CN" dirty="0"/>
              <a:t>	harder to reduce;</a:t>
            </a:r>
            <a:endParaRPr lang="en-US" altLang="zh-CN" b="1" dirty="0"/>
          </a:p>
          <a:p>
            <a:pPr eaLnBrk="1" hangingPunct="1"/>
            <a:r>
              <a:rPr lang="en-US" altLang="zh-CN" b="1" dirty="0">
                <a:solidFill>
                  <a:srgbClr val="00B0F0"/>
                </a:solidFill>
              </a:rPr>
              <a:t>Bandwidth </a:t>
            </a:r>
            <a:r>
              <a:rPr lang="en-US" altLang="zh-CN" sz="2000" dirty="0">
                <a:solidFill>
                  <a:srgbClr val="00B0F0"/>
                </a:solidFill>
              </a:rPr>
              <a:t>the time to retrieve the rest of this block</a:t>
            </a:r>
            <a:endParaRPr lang="en-US" altLang="zh-CN" sz="2000" b="1" dirty="0">
              <a:solidFill>
                <a:srgbClr val="00B0F0"/>
              </a:solidFill>
            </a:endParaRPr>
          </a:p>
          <a:p>
            <a:pPr eaLnBrk="1" hangingPunct="1">
              <a:buFontTx/>
              <a:buNone/>
            </a:pPr>
            <a:r>
              <a:rPr lang="en-US" altLang="zh-CN" b="1" dirty="0"/>
              <a:t>	</a:t>
            </a:r>
            <a:r>
              <a:rPr lang="en-US" altLang="zh-CN" dirty="0"/>
              <a:t>important for multiprocessors, I/O, and caches with large block sizes;</a:t>
            </a:r>
            <a:endParaRPr lang="en-US" altLang="zh-CN" b="1" dirty="0"/>
          </a:p>
          <a:p>
            <a:pPr eaLnBrk="1" hangingPunct="1">
              <a:buFontTx/>
              <a:buNone/>
            </a:pPr>
            <a:r>
              <a:rPr lang="en-US" altLang="zh-CN" b="1" dirty="0"/>
              <a:t>	</a:t>
            </a:r>
            <a:r>
              <a:rPr lang="en-US" altLang="zh-CN" dirty="0"/>
              <a:t>easier to improve with new organizations: e.g., multi-bank mem</a:t>
            </a:r>
            <a:endParaRPr lang="en-US" altLang="zh-CN" b="1" dirty="0"/>
          </a:p>
        </p:txBody>
      </p:sp>
    </p:spTree>
    <p:extLst>
      <p:ext uri="{BB962C8B-B14F-4D97-AF65-F5344CB8AC3E}">
        <p14:creationId xmlns:p14="http://schemas.microsoft.com/office/powerpoint/2010/main" val="96961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D857D47F-6E50-E549-ACF8-6EEA532DA7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E2106E12-D113-EA48-8E38-D5706B0A816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C8DF5CC6-E21A-DF4B-B2E8-97AA2B21FFF0}"/>
              </a:ext>
            </a:extLst>
          </p:cNvPr>
          <p:cNvSpPr>
            <a:spLocks noGrp="1" noChangeArrowheads="1"/>
          </p:cNvSpPr>
          <p:nvPr>
            <p:ph type="title"/>
          </p:nvPr>
        </p:nvSpPr>
        <p:spPr/>
        <p:txBody>
          <a:bodyPr/>
          <a:lstStyle/>
          <a:p>
            <a:r>
              <a:rPr lang="en-US" altLang="zh-CN"/>
              <a:t>Page Table </a:t>
            </a:r>
            <a:r>
              <a:rPr lang="en-US" altLang="zh-CN">
                <a:solidFill>
                  <a:schemeClr val="bg1"/>
                </a:solidFill>
              </a:rPr>
              <a:t>?</a:t>
            </a:r>
            <a:endParaRPr lang="zh-CN" altLang="en-US">
              <a:solidFill>
                <a:schemeClr val="bg1"/>
              </a:solidFill>
            </a:endParaRPr>
          </a:p>
        </p:txBody>
      </p:sp>
      <p:pic>
        <p:nvPicPr>
          <p:cNvPr id="89090" name="Picture 4" descr="pagetable">
            <a:extLst>
              <a:ext uri="{FF2B5EF4-FFF2-40B4-BE49-F238E27FC236}">
                <a16:creationId xmlns:a16="http://schemas.microsoft.com/office/drawing/2014/main" id="{E153993D-504A-AB44-937E-714852F0F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24225"/>
            <a:ext cx="6705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B951F0E-3D9B-B344-AC4E-0437E164E90B}"/>
              </a:ext>
            </a:extLst>
          </p:cNvPr>
          <p:cNvSpPr txBox="1"/>
          <p:nvPr/>
        </p:nvSpPr>
        <p:spPr>
          <a:xfrm>
            <a:off x="296863" y="2362200"/>
            <a:ext cx="8847137" cy="4619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charset="-122"/>
                <a:cs typeface="+mn-cs"/>
              </a:rPr>
              <a:t>physical page number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a:t>
            </a:r>
            <a:r>
              <a:rPr kumimoji="0" lang="en-US" altLang="zh-CN" sz="2400" b="0" i="0" u="none" strike="noStrike" kern="1200" cap="none" spc="0" normalizeH="0" baseline="0" noProof="0" dirty="0">
                <a:ln>
                  <a:noFill/>
                </a:ln>
                <a:solidFill>
                  <a:srgbClr val="92D050"/>
                </a:solidFill>
                <a:effectLst/>
                <a:uLnTx/>
                <a:uFillTx/>
                <a:latin typeface="Verdana"/>
                <a:ea typeface="宋体" charset="-122"/>
                <a:cs typeface="+mn-cs"/>
              </a:rPr>
              <a:t>page offset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physical address</a:t>
            </a:r>
            <a:endParaRPr kumimoji="0" lang="zh-CN" altLang="en-US" sz="2400" b="0" i="0" u="none" strike="noStrike" kern="1200" cap="none" spc="0" normalizeH="0" baseline="0" noProof="0" dirty="0">
              <a:ln>
                <a:noFill/>
              </a:ln>
              <a:solidFill>
                <a:srgbClr val="000000"/>
              </a:solidFill>
              <a:effectLst/>
              <a:uLnTx/>
              <a:uFillTx/>
              <a:latin typeface="Verdana"/>
              <a:ea typeface="宋体" charset="-122"/>
              <a:cs typeface="+mn-cs"/>
            </a:endParaRPr>
          </a:p>
        </p:txBody>
      </p:sp>
      <p:sp>
        <p:nvSpPr>
          <p:cNvPr id="11" name="矩形 10">
            <a:extLst>
              <a:ext uri="{FF2B5EF4-FFF2-40B4-BE49-F238E27FC236}">
                <a16:creationId xmlns:a16="http://schemas.microsoft.com/office/drawing/2014/main" id="{3B48C213-0750-6841-AF51-167A96808584}"/>
              </a:ext>
            </a:extLst>
          </p:cNvPr>
          <p:cNvSpPr/>
          <p:nvPr/>
        </p:nvSpPr>
        <p:spPr>
          <a:xfrm>
            <a:off x="4038600" y="5486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99EE9D84-773D-9E49-B38E-BF965A416AFD}"/>
              </a:ext>
            </a:extLst>
          </p:cNvPr>
          <p:cNvSpPr/>
          <p:nvPr/>
        </p:nvSpPr>
        <p:spPr>
          <a:xfrm>
            <a:off x="3657600" y="5791200"/>
            <a:ext cx="1143000" cy="2286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6" name="直接连接符 5">
            <a:extLst>
              <a:ext uri="{FF2B5EF4-FFF2-40B4-BE49-F238E27FC236}">
                <a16:creationId xmlns:a16="http://schemas.microsoft.com/office/drawing/2014/main" id="{7DB3B43F-FA5E-304B-81EB-774F0C522206}"/>
              </a:ext>
            </a:extLst>
          </p:cNvPr>
          <p:cNvCxnSpPr/>
          <p:nvPr/>
        </p:nvCxnSpPr>
        <p:spPr>
          <a:xfrm rot="5400000">
            <a:off x="3049588" y="5791200"/>
            <a:ext cx="1827212"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A1F49A0-6013-FC43-91F6-D59BBFC4F9B8}"/>
              </a:ext>
            </a:extLst>
          </p:cNvPr>
          <p:cNvCxnSpPr/>
          <p:nvPr/>
        </p:nvCxnSpPr>
        <p:spPr>
          <a:xfrm rot="5400000" flipH="1" flipV="1">
            <a:off x="4762501" y="3162300"/>
            <a:ext cx="685800" cy="3175"/>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8">
            <a:extLst>
              <a:ext uri="{FF2B5EF4-FFF2-40B4-BE49-F238E27FC236}">
                <a16:creationId xmlns:a16="http://schemas.microsoft.com/office/drawing/2014/main" id="{A3329336-5418-314A-B045-2CD95BB6B09C}"/>
              </a:ext>
            </a:extLst>
          </p:cNvPr>
          <p:cNvSpPr txBox="1">
            <a:spLocks noChangeArrowheads="1"/>
          </p:cNvSpPr>
          <p:nvPr/>
        </p:nvSpPr>
        <p:spPr bwMode="auto">
          <a:xfrm>
            <a:off x="4038600" y="5029200"/>
            <a:ext cx="72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 name="Curved Connector 2">
            <a:extLst>
              <a:ext uri="{FF2B5EF4-FFF2-40B4-BE49-F238E27FC236}">
                <a16:creationId xmlns:a16="http://schemas.microsoft.com/office/drawing/2014/main" id="{986B1348-986C-7D46-AA2A-B8BCCBB20003}"/>
              </a:ext>
            </a:extLst>
          </p:cNvPr>
          <p:cNvCxnSpPr>
            <a:cxnSpLocks/>
            <a:stCxn id="10" idx="3"/>
            <a:endCxn id="9" idx="1"/>
          </p:cNvCxnSpPr>
          <p:nvPr/>
        </p:nvCxnSpPr>
        <p:spPr>
          <a:xfrm flipH="1" flipV="1">
            <a:off x="296863" y="2593975"/>
            <a:ext cx="4503737" cy="3311525"/>
          </a:xfrm>
          <a:prstGeom prst="curvedConnector5">
            <a:avLst>
              <a:gd name="adj1" fmla="val -5076"/>
              <a:gd name="adj2" fmla="val 48239"/>
              <a:gd name="adj3" fmla="val 105076"/>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13CDCF63-F745-0443-BD3C-9ED3A2371457}"/>
              </a:ext>
            </a:extLst>
          </p:cNvPr>
          <p:cNvSpPr>
            <a:spLocks noGrp="1" noChangeArrowheads="1"/>
          </p:cNvSpPr>
          <p:nvPr>
            <p:ph type="title"/>
          </p:nvPr>
        </p:nvSpPr>
        <p:spPr/>
        <p:txBody>
          <a:bodyPr/>
          <a:lstStyle/>
          <a:p>
            <a:pPr eaLnBrk="1" hangingPunct="1"/>
            <a:r>
              <a:rPr lang="en-US" altLang="zh-CN"/>
              <a:t>Page Table ?</a:t>
            </a:r>
          </a:p>
        </p:txBody>
      </p:sp>
      <p:sp>
        <p:nvSpPr>
          <p:cNvPr id="91138" name="Rectangle 3">
            <a:extLst>
              <a:ext uri="{FF2B5EF4-FFF2-40B4-BE49-F238E27FC236}">
                <a16:creationId xmlns:a16="http://schemas.microsoft.com/office/drawing/2014/main" id="{311CE8FB-BF4D-494D-9B80-5B892C00096A}"/>
              </a:ext>
            </a:extLst>
          </p:cNvPr>
          <p:cNvSpPr>
            <a:spLocks noGrp="1" noChangeArrowheads="1"/>
          </p:cNvSpPr>
          <p:nvPr>
            <p:ph type="body" idx="1"/>
          </p:nvPr>
        </p:nvSpPr>
        <p:spPr/>
        <p:txBody>
          <a:bodyPr/>
          <a:lstStyle/>
          <a:p>
            <a:pPr eaLnBrk="1" hangingPunct="1"/>
            <a:r>
              <a:rPr lang="en-US" altLang="zh-CN"/>
              <a:t>Page tables are often large</a:t>
            </a:r>
          </a:p>
          <a:p>
            <a:pPr eaLnBrk="1" hangingPunct="1"/>
            <a:endParaRPr lang="en-US" altLang="zh-CN"/>
          </a:p>
          <a:p>
            <a:pPr eaLnBrk="1" hangingPunct="1">
              <a:buFontTx/>
              <a:buNone/>
            </a:pPr>
            <a:r>
              <a:rPr lang="en-US" altLang="zh-CN" b="1"/>
              <a:t>	</a:t>
            </a:r>
            <a:r>
              <a:rPr lang="en-US" altLang="zh-CN"/>
              <a:t>32-bit virtual address, 4KB pages,</a:t>
            </a:r>
          </a:p>
          <a:p>
            <a:pPr eaLnBrk="1" hangingPunct="1">
              <a:buFontTx/>
              <a:buNone/>
            </a:pPr>
            <a:r>
              <a:rPr lang="en-US" altLang="zh-CN" b="1"/>
              <a:t>	</a:t>
            </a:r>
            <a:r>
              <a:rPr lang="en-US" altLang="zh-CN"/>
              <a:t>4 bytes per page table entry.</a:t>
            </a:r>
            <a:endParaRPr lang="en-US" altLang="zh-CN" b="1"/>
          </a:p>
          <a:p>
            <a:pPr eaLnBrk="1" hangingPunct="1">
              <a:buFontTx/>
              <a:buNone/>
            </a:pPr>
            <a:r>
              <a:rPr lang="en-US" altLang="zh-CN" b="1"/>
              <a:t>	</a:t>
            </a:r>
            <a:r>
              <a:rPr lang="en-US" altLang="zh-CN"/>
              <a:t>page table size:</a:t>
            </a:r>
          </a:p>
          <a:p>
            <a:pPr eaLnBrk="1" hangingPunct="1">
              <a:buFontTx/>
              <a:buNone/>
            </a:pPr>
            <a:r>
              <a:rPr lang="en-US" altLang="zh-CN" b="1"/>
              <a:t>	</a:t>
            </a:r>
            <a:r>
              <a:rPr lang="en-US" altLang="zh-CN"/>
              <a:t>(2</a:t>
            </a:r>
            <a:r>
              <a:rPr lang="en-US" altLang="zh-CN" baseline="30000"/>
              <a:t>32</a:t>
            </a:r>
            <a:r>
              <a:rPr lang="en-US" altLang="zh-CN"/>
              <a:t>/2</a:t>
            </a:r>
            <a:r>
              <a:rPr lang="en-US" altLang="zh-CN" baseline="30000"/>
              <a:t>12</a:t>
            </a:r>
            <a:r>
              <a:rPr lang="en-US" altLang="zh-CN"/>
              <a:t>) x 2</a:t>
            </a:r>
            <a:r>
              <a:rPr lang="en-US" altLang="zh-CN" baseline="30000"/>
              <a:t>2</a:t>
            </a:r>
            <a:r>
              <a:rPr lang="en-US" altLang="zh-CN"/>
              <a:t> = 2</a:t>
            </a:r>
            <a:r>
              <a:rPr lang="en-US" altLang="zh-CN" baseline="30000"/>
              <a:t>22</a:t>
            </a:r>
            <a:r>
              <a:rPr lang="en-US" altLang="zh-CN"/>
              <a:t> bytes = 4 MB</a:t>
            </a:r>
            <a:endParaRPr lang="en-US" altLang="zh-CN" b="1"/>
          </a:p>
          <a:p>
            <a:pPr eaLnBrk="1" hangingPunct="1">
              <a:buFontTx/>
              <a:buNone/>
            </a:pPr>
            <a:r>
              <a:rPr lang="en-US" altLang="zh-CN" b="1"/>
              <a:t>	</a:t>
            </a:r>
          </a:p>
          <a:p>
            <a:pPr eaLnBrk="1" hangingPunct="1">
              <a:buFontTx/>
              <a:buNone/>
            </a:pPr>
            <a:r>
              <a:rPr lang="en-US" altLang="zh-CN" b="1"/>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0EFCFD6-73D2-BD48-B4B7-D4AC5003F1ED}"/>
              </a:ext>
            </a:extLst>
          </p:cNvPr>
          <p:cNvSpPr>
            <a:spLocks noGrp="1" noChangeArrowheads="1"/>
          </p:cNvSpPr>
          <p:nvPr>
            <p:ph type="title"/>
          </p:nvPr>
        </p:nvSpPr>
        <p:spPr/>
        <p:txBody>
          <a:bodyPr/>
          <a:lstStyle/>
          <a:p>
            <a:pPr eaLnBrk="1" hangingPunct="1"/>
            <a:r>
              <a:rPr lang="en-US" altLang="zh-CN"/>
              <a:t>Page Table ?</a:t>
            </a:r>
          </a:p>
        </p:txBody>
      </p:sp>
      <p:sp>
        <p:nvSpPr>
          <p:cNvPr id="93186" name="Rectangle 3">
            <a:extLst>
              <a:ext uri="{FF2B5EF4-FFF2-40B4-BE49-F238E27FC236}">
                <a16:creationId xmlns:a16="http://schemas.microsoft.com/office/drawing/2014/main" id="{27171646-DEEC-5E43-9623-7DC93D3960B8}"/>
              </a:ext>
            </a:extLst>
          </p:cNvPr>
          <p:cNvSpPr>
            <a:spLocks noGrp="1" noChangeArrowheads="1"/>
          </p:cNvSpPr>
          <p:nvPr>
            <p:ph type="body" idx="1"/>
          </p:nvPr>
        </p:nvSpPr>
        <p:spPr/>
        <p:txBody>
          <a:bodyPr/>
          <a:lstStyle/>
          <a:p>
            <a:pPr eaLnBrk="1" hangingPunct="1"/>
            <a:r>
              <a:rPr lang="en-US" altLang="zh-CN"/>
              <a:t>Page tables are stored in main memory</a:t>
            </a:r>
          </a:p>
          <a:p>
            <a:pPr eaLnBrk="1" hangingPunct="1"/>
            <a:r>
              <a:rPr lang="en-US" altLang="zh-CN"/>
              <a:t>Logically two memory accesses for </a:t>
            </a:r>
          </a:p>
          <a:p>
            <a:pPr eaLnBrk="1" hangingPunct="1">
              <a:buFontTx/>
              <a:buNone/>
            </a:pPr>
            <a:r>
              <a:rPr lang="en-US" altLang="zh-CN"/>
              <a:t>	data access:</a:t>
            </a:r>
          </a:p>
          <a:p>
            <a:pPr eaLnBrk="1" hangingPunct="1">
              <a:buFontTx/>
              <a:buNone/>
            </a:pPr>
            <a:r>
              <a:rPr lang="en-US" altLang="zh-CN"/>
              <a:t>	one to obtain the physical address from page table;</a:t>
            </a:r>
          </a:p>
          <a:p>
            <a:pPr eaLnBrk="1" hangingPunct="1">
              <a:buFontTx/>
              <a:buNone/>
            </a:pPr>
            <a:r>
              <a:rPr lang="en-US" altLang="zh-CN"/>
              <a:t>	one to get the data from the physical address;</a:t>
            </a:r>
          </a:p>
          <a:p>
            <a:pPr eaLnBrk="1" hangingPunct="1">
              <a:buFontTx/>
              <a:buNone/>
            </a:pPr>
            <a:endParaRPr lang="en-US" altLang="zh-CN" sz="800" b="1"/>
          </a:p>
          <a:p>
            <a:pPr eaLnBrk="1" hangingPunct="1">
              <a:buFontTx/>
              <a:buNone/>
            </a:pPr>
            <a:r>
              <a:rPr lang="en-US" altLang="zh-CN" b="1" i="1"/>
              <a:t>	Access time doubled</a:t>
            </a:r>
          </a:p>
          <a:p>
            <a:pPr eaLnBrk="1" hangingPunct="1">
              <a:buFontTx/>
              <a:buNone/>
            </a:pPr>
            <a:r>
              <a:rPr lang="en-US" altLang="zh-CN" b="1" i="1"/>
              <a:t>	How to be faster?</a:t>
            </a: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a:extLst>
              <a:ext uri="{FF2B5EF4-FFF2-40B4-BE49-F238E27FC236}">
                <a16:creationId xmlns:a16="http://schemas.microsoft.com/office/drawing/2014/main" id="{3CCFEF35-A1D5-9D4F-90C2-CCACA595757E}"/>
              </a:ext>
            </a:extLst>
          </p:cNvPr>
          <p:cNvSpPr>
            <a:spLocks noGrp="1" noChangeArrowheads="1"/>
          </p:cNvSpPr>
          <p:nvPr>
            <p:ph type="body" idx="1"/>
          </p:nvPr>
        </p:nvSpPr>
        <p:spPr/>
        <p:txBody>
          <a:bodyPr/>
          <a:lstStyle/>
          <a:p>
            <a:pPr eaLnBrk="1" hangingPunct="1"/>
            <a:r>
              <a:rPr lang="en-US" altLang="zh-CN" b="1">
                <a:solidFill>
                  <a:schemeClr val="bg1"/>
                </a:solidFill>
              </a:rPr>
              <a:t>Translation lookaside buffer (TLB)</a:t>
            </a:r>
          </a:p>
          <a:p>
            <a:pPr eaLnBrk="1" hangingPunct="1">
              <a:buFontTx/>
              <a:buNone/>
            </a:pPr>
            <a:r>
              <a:rPr lang="en-US" altLang="zh-CN" b="1">
                <a:solidFill>
                  <a:schemeClr val="bg1"/>
                </a:solidFill>
              </a:rPr>
              <a:t>	/translation buffer (TB)</a:t>
            </a:r>
          </a:p>
          <a:p>
            <a:pPr eaLnBrk="1" hangingPunct="1">
              <a:buFontTx/>
              <a:buNone/>
            </a:pPr>
            <a:r>
              <a:rPr lang="en-US" altLang="zh-CN" b="1">
                <a:solidFill>
                  <a:schemeClr val="bg1"/>
                </a:solidFill>
              </a:rPr>
              <a:t>	</a:t>
            </a:r>
            <a:r>
              <a:rPr lang="en-US" altLang="zh-CN">
                <a:solidFill>
                  <a:schemeClr val="bg1"/>
                </a:solidFill>
              </a:rPr>
              <a:t>a special </a:t>
            </a:r>
            <a:r>
              <a:rPr lang="en-US" altLang="zh-CN" b="1">
                <a:solidFill>
                  <a:srgbClr val="FFC000"/>
                </a:solidFill>
              </a:rPr>
              <a:t>cache!</a:t>
            </a:r>
          </a:p>
          <a:p>
            <a:pPr eaLnBrk="1" hangingPunct="1">
              <a:buFontTx/>
              <a:buNone/>
            </a:pPr>
            <a:r>
              <a:rPr lang="en-US" altLang="zh-CN"/>
              <a:t>	</a:t>
            </a:r>
            <a:r>
              <a:rPr lang="en-US" altLang="zh-CN">
                <a:solidFill>
                  <a:schemeClr val="bg1"/>
                </a:solidFill>
              </a:rPr>
              <a:t>that keeps (prev) address translations</a:t>
            </a:r>
            <a:endParaRPr lang="en-US" altLang="zh-CN" b="1">
              <a:solidFill>
                <a:schemeClr val="bg1"/>
              </a:solidFill>
            </a:endParaRPr>
          </a:p>
          <a:p>
            <a:pPr eaLnBrk="1" hangingPunct="1"/>
            <a:r>
              <a:rPr lang="en-US" altLang="zh-CN">
                <a:solidFill>
                  <a:schemeClr val="bg1"/>
                </a:solidFill>
              </a:rPr>
              <a:t>TLB entry</a:t>
            </a:r>
          </a:p>
          <a:p>
            <a:pPr eaLnBrk="1" hangingPunct="1">
              <a:buFontTx/>
              <a:buNone/>
            </a:pPr>
            <a:r>
              <a:rPr lang="en-US" altLang="zh-CN">
                <a:solidFill>
                  <a:schemeClr val="bg1"/>
                </a:solidFill>
              </a:rPr>
              <a:t>	--tag: portions of the virtual address;</a:t>
            </a:r>
          </a:p>
          <a:p>
            <a:pPr eaLnBrk="1" hangingPunct="1">
              <a:buFontTx/>
              <a:buNone/>
            </a:pPr>
            <a:r>
              <a:rPr lang="en-US" altLang="zh-CN">
                <a:solidFill>
                  <a:schemeClr val="bg1"/>
                </a:solidFill>
              </a:rPr>
              <a:t>	--data: a physical page frame number, protection field, valid bit, use bit, dirty bit;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3A008D49-E337-A141-B12A-DCB431728FCC}"/>
              </a:ext>
            </a:extLst>
          </p:cNvPr>
          <p:cNvSpPr>
            <a:spLocks noGrp="1" noChangeArrowheads="1"/>
          </p:cNvSpPr>
          <p:nvPr>
            <p:ph type="title"/>
          </p:nvPr>
        </p:nvSpPr>
        <p:spPr/>
        <p:txBody>
          <a:bodyPr/>
          <a:lstStyle/>
          <a:p>
            <a:pPr eaLnBrk="1" hangingPunct="1"/>
            <a:r>
              <a:rPr lang="en-US" altLang="zh-CN"/>
              <a:t>Learn from History</a:t>
            </a:r>
          </a:p>
        </p:txBody>
      </p:sp>
      <p:sp>
        <p:nvSpPr>
          <p:cNvPr id="97282" name="Rectangle 3">
            <a:extLst>
              <a:ext uri="{FF2B5EF4-FFF2-40B4-BE49-F238E27FC236}">
                <a16:creationId xmlns:a16="http://schemas.microsoft.com/office/drawing/2014/main" id="{2B162B92-AEE1-C943-98ED-9DA5EB30C34F}"/>
              </a:ext>
            </a:extLst>
          </p:cNvPr>
          <p:cNvSpPr>
            <a:spLocks noGrp="1" noChangeArrowheads="1"/>
          </p:cNvSpPr>
          <p:nvPr>
            <p:ph type="body" idx="1"/>
          </p:nvPr>
        </p:nvSpPr>
        <p:spPr/>
        <p:txBody>
          <a:bodyPr/>
          <a:lstStyle/>
          <a:p>
            <a:pPr eaLnBrk="1" hangingPunct="1"/>
            <a:r>
              <a:rPr lang="en-US" altLang="zh-CN" b="1"/>
              <a:t>Translation lookaside buffer (TLB)</a:t>
            </a:r>
          </a:p>
          <a:p>
            <a:pPr eaLnBrk="1" hangingPunct="1">
              <a:buFontTx/>
              <a:buNone/>
            </a:pPr>
            <a:r>
              <a:rPr lang="en-US" altLang="zh-CN" b="1">
                <a:solidFill>
                  <a:schemeClr val="bg2"/>
                </a:solidFill>
              </a:rPr>
              <a:t>	/translation buffer (TB)</a:t>
            </a:r>
          </a:p>
          <a:p>
            <a:pPr eaLnBrk="1" hangingPunct="1">
              <a:buFontTx/>
              <a:buNone/>
            </a:pPr>
            <a:r>
              <a:rPr lang="en-US" altLang="zh-CN" b="1"/>
              <a:t>	</a:t>
            </a:r>
            <a:r>
              <a:rPr lang="en-US" altLang="zh-CN"/>
              <a:t>a special </a:t>
            </a:r>
            <a:r>
              <a:rPr lang="en-US" altLang="zh-CN" b="1">
                <a:solidFill>
                  <a:srgbClr val="FFC000"/>
                </a:solidFill>
              </a:rPr>
              <a:t>cache!</a:t>
            </a:r>
          </a:p>
          <a:p>
            <a:pPr eaLnBrk="1" hangingPunct="1">
              <a:buFontTx/>
              <a:buNone/>
            </a:pPr>
            <a:r>
              <a:rPr lang="en-US" altLang="zh-CN"/>
              <a:t>	that keeps (prev) address translations</a:t>
            </a:r>
            <a:endParaRPr lang="en-US" altLang="zh-CN" b="1"/>
          </a:p>
          <a:p>
            <a:pPr eaLnBrk="1" hangingPunct="1"/>
            <a:r>
              <a:rPr lang="en-US" altLang="zh-CN"/>
              <a:t>TLB entry</a:t>
            </a:r>
          </a:p>
          <a:p>
            <a:pPr eaLnBrk="1" hangingPunct="1">
              <a:buFontTx/>
              <a:buNone/>
            </a:pPr>
            <a:r>
              <a:rPr lang="en-US" altLang="zh-CN"/>
              <a:t>	--tag: portions of the virtual address;</a:t>
            </a:r>
          </a:p>
          <a:p>
            <a:pPr eaLnBrk="1" hangingPunct="1">
              <a:buFontTx/>
              <a:buNone/>
            </a:pPr>
            <a:r>
              <a:rPr lang="en-US" altLang="zh-CN"/>
              <a:t>	--data: a physical page frame number, protection field, valid bit, use bit, dirty bit;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7846-4BB8-4EFC-61D4-61166742D83A}"/>
              </a:ext>
            </a:extLst>
          </p:cNvPr>
          <p:cNvSpPr>
            <a:spLocks noGrp="1"/>
          </p:cNvSpPr>
          <p:nvPr>
            <p:ph type="title"/>
          </p:nvPr>
        </p:nvSpPr>
        <p:spPr/>
        <p:txBody>
          <a:bodyPr/>
          <a:lstStyle/>
          <a:p>
            <a:r>
              <a:rPr lang="en-CN" dirty="0"/>
              <a:t>TLB</a:t>
            </a:r>
          </a:p>
        </p:txBody>
      </p:sp>
      <p:pic>
        <p:nvPicPr>
          <p:cNvPr id="4" name="Picture 5">
            <a:extLst>
              <a:ext uri="{FF2B5EF4-FFF2-40B4-BE49-F238E27FC236}">
                <a16:creationId xmlns:a16="http://schemas.microsoft.com/office/drawing/2014/main" id="{00D76DAC-1753-78D5-F363-6256AE67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95438"/>
            <a:ext cx="6962775"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9808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7B5159C4-6E34-CA4D-891F-6CECF02338C0}"/>
              </a:ext>
            </a:extLst>
          </p:cNvPr>
          <p:cNvSpPr>
            <a:spLocks noGrp="1" noChangeArrowheads="1"/>
          </p:cNvSpPr>
          <p:nvPr>
            <p:ph type="title"/>
          </p:nvPr>
        </p:nvSpPr>
        <p:spPr/>
        <p:txBody>
          <a:bodyPr/>
          <a:lstStyle/>
          <a:p>
            <a:pPr eaLnBrk="1" hangingPunct="1"/>
            <a:r>
              <a:rPr lang="en-US" altLang="zh-CN"/>
              <a:t>TLB Example</a:t>
            </a:r>
          </a:p>
        </p:txBody>
      </p:sp>
      <p:sp>
        <p:nvSpPr>
          <p:cNvPr id="99330" name="Rectangle 3">
            <a:extLst>
              <a:ext uri="{FF2B5EF4-FFF2-40B4-BE49-F238E27FC236}">
                <a16:creationId xmlns:a16="http://schemas.microsoft.com/office/drawing/2014/main" id="{C0A32F6C-6BCB-1D4D-9FF0-7CBF406CCCC1}"/>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99331" name="Picture 5" descr="addrtrans">
            <a:extLst>
              <a:ext uri="{FF2B5EF4-FFF2-40B4-BE49-F238E27FC236}">
                <a16:creationId xmlns:a16="http://schemas.microsoft.com/office/drawing/2014/main" id="{5CB92F53-E71A-E241-B40A-86A2D4D98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Line 7">
            <a:extLst>
              <a:ext uri="{FF2B5EF4-FFF2-40B4-BE49-F238E27FC236}">
                <a16:creationId xmlns:a16="http://schemas.microsoft.com/office/drawing/2014/main" id="{799D520A-4066-C14C-8958-5DB3F824C942}"/>
              </a:ext>
            </a:extLst>
          </p:cNvPr>
          <p:cNvSpPr>
            <a:spLocks noChangeShapeType="1"/>
          </p:cNvSpPr>
          <p:nvPr/>
        </p:nvSpPr>
        <p:spPr bwMode="auto">
          <a:xfrm>
            <a:off x="838200" y="4191000"/>
            <a:ext cx="990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3" name="Text Box 8">
            <a:extLst>
              <a:ext uri="{FF2B5EF4-FFF2-40B4-BE49-F238E27FC236}">
                <a16:creationId xmlns:a16="http://schemas.microsoft.com/office/drawing/2014/main" id="{EBB0AEF2-2A1A-AA42-8FAD-029C3E254F00}"/>
              </a:ext>
            </a:extLst>
          </p:cNvPr>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1&amp;2: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send the virtual address to all tags</a:t>
            </a:r>
          </a:p>
        </p:txBody>
      </p:sp>
      <p:sp>
        <p:nvSpPr>
          <p:cNvPr id="99334" name="Text Box 9">
            <a:extLst>
              <a:ext uri="{FF2B5EF4-FFF2-40B4-BE49-F238E27FC236}">
                <a16:creationId xmlns:a16="http://schemas.microsoft.com/office/drawing/2014/main" id="{FAFF8AF3-32EF-804A-9552-DEEFCA6BBA63}"/>
              </a:ext>
            </a:extLst>
          </p:cNvPr>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 2: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check the type of mem access against protection info in TLB</a:t>
            </a:r>
          </a:p>
        </p:txBody>
      </p:sp>
      <p:sp>
        <p:nvSpPr>
          <p:cNvPr id="99335" name="TextBox 7">
            <a:extLst>
              <a:ext uri="{FF2B5EF4-FFF2-40B4-BE49-F238E27FC236}">
                <a16:creationId xmlns:a16="http://schemas.microsoft.com/office/drawing/2014/main" id="{44D2D77F-C8C6-3747-AB16-97AAF9A49982}"/>
              </a:ext>
            </a:extLst>
          </p:cNvPr>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https://www.youtube.com/watch?v=95QpHJX55bM</a:t>
            </a: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0F7DDB6A-CCA1-D148-A7DB-34EB6A1F9C49}"/>
              </a:ext>
            </a:extLst>
          </p:cNvPr>
          <p:cNvSpPr>
            <a:spLocks noGrp="1" noChangeArrowheads="1"/>
          </p:cNvSpPr>
          <p:nvPr>
            <p:ph type="title"/>
          </p:nvPr>
        </p:nvSpPr>
        <p:spPr/>
        <p:txBody>
          <a:bodyPr/>
          <a:lstStyle/>
          <a:p>
            <a:pPr eaLnBrk="1" hangingPunct="1"/>
            <a:r>
              <a:rPr lang="en-US" altLang="zh-CN"/>
              <a:t>TLB Example</a:t>
            </a:r>
          </a:p>
        </p:txBody>
      </p:sp>
      <p:sp>
        <p:nvSpPr>
          <p:cNvPr id="101378" name="Rectangle 3">
            <a:extLst>
              <a:ext uri="{FF2B5EF4-FFF2-40B4-BE49-F238E27FC236}">
                <a16:creationId xmlns:a16="http://schemas.microsoft.com/office/drawing/2014/main" id="{DCB72DEE-8A0F-7144-9613-20407111DFB5}"/>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1379" name="Picture 4" descr="addrtrans">
            <a:extLst>
              <a:ext uri="{FF2B5EF4-FFF2-40B4-BE49-F238E27FC236}">
                <a16:creationId xmlns:a16="http://schemas.microsoft.com/office/drawing/2014/main" id="{43961D5C-A239-8344-8149-7DA2A033C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Line 5">
            <a:extLst>
              <a:ext uri="{FF2B5EF4-FFF2-40B4-BE49-F238E27FC236}">
                <a16:creationId xmlns:a16="http://schemas.microsoft.com/office/drawing/2014/main" id="{25329FFD-2A2B-8740-8B63-33FC3F109061}"/>
              </a:ext>
            </a:extLst>
          </p:cNvPr>
          <p:cNvSpPr>
            <a:spLocks noChangeShapeType="1"/>
          </p:cNvSpPr>
          <p:nvPr/>
        </p:nvSpPr>
        <p:spPr bwMode="auto">
          <a:xfrm>
            <a:off x="3733800" y="64008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381" name="Text Box 6">
            <a:extLst>
              <a:ext uri="{FF2B5EF4-FFF2-40B4-BE49-F238E27FC236}">
                <a16:creationId xmlns:a16="http://schemas.microsoft.com/office/drawing/2014/main" id="{82E53BB5-2406-BC4F-B22E-46459ECF6E58}"/>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3: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the matching tag sends phy addr through   	      multiplexor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Main Memory</a:t>
            </a:r>
          </a:p>
        </p:txBody>
      </p:sp>
      <p:sp>
        <p:nvSpPr>
          <p:cNvPr id="47107" name="Rectangle 3"/>
          <p:cNvSpPr>
            <a:spLocks noGrp="1" noChangeArrowheads="1"/>
          </p:cNvSpPr>
          <p:nvPr>
            <p:ph type="body" idx="1"/>
          </p:nvPr>
        </p:nvSpPr>
        <p:spPr/>
        <p:txBody>
          <a:bodyPr/>
          <a:lstStyle/>
          <a:p>
            <a:pPr eaLnBrk="1" hangingPunct="1">
              <a:lnSpc>
                <a:spcPct val="90000"/>
              </a:lnSpc>
              <a:buFontTx/>
              <a:buNone/>
            </a:pPr>
            <a:r>
              <a:rPr lang="en-US" altLang="zh-CN" dirty="0"/>
              <a:t>Performance measures</a:t>
            </a:r>
          </a:p>
          <a:p>
            <a:pPr eaLnBrk="1" hangingPunct="1">
              <a:lnSpc>
                <a:spcPct val="90000"/>
              </a:lnSpc>
            </a:pPr>
            <a:r>
              <a:rPr lang="en-US" altLang="zh-CN" b="1" dirty="0">
                <a:solidFill>
                  <a:srgbClr val="00B0F0"/>
                </a:solidFill>
              </a:rPr>
              <a:t>Latency</a:t>
            </a:r>
          </a:p>
          <a:p>
            <a:pPr eaLnBrk="1" hangingPunct="1">
              <a:lnSpc>
                <a:spcPct val="90000"/>
              </a:lnSpc>
              <a:buFontTx/>
              <a:buNone/>
            </a:pPr>
            <a:r>
              <a:rPr lang="en-US" altLang="zh-CN" b="1" dirty="0"/>
              <a:t>	access time</a:t>
            </a:r>
            <a:r>
              <a:rPr lang="en-US" altLang="zh-CN" dirty="0"/>
              <a:t>: the time between when a read is requested and when the desired word arrives;</a:t>
            </a:r>
          </a:p>
          <a:p>
            <a:pPr eaLnBrk="1" hangingPunct="1">
              <a:lnSpc>
                <a:spcPct val="90000"/>
              </a:lnSpc>
              <a:buFontTx/>
              <a:buNone/>
            </a:pPr>
            <a:r>
              <a:rPr lang="en-US" altLang="zh-CN" dirty="0"/>
              <a:t>	</a:t>
            </a:r>
            <a:r>
              <a:rPr lang="en-US" altLang="zh-CN" b="1" dirty="0"/>
              <a:t>cycle time</a:t>
            </a:r>
            <a:r>
              <a:rPr lang="en-US" altLang="zh-CN" dirty="0"/>
              <a:t>: the minimum time between unrelated requests to memory;</a:t>
            </a:r>
          </a:p>
          <a:p>
            <a:pPr eaLnBrk="1" hangingPunct="1">
              <a:lnSpc>
                <a:spcPct val="90000"/>
              </a:lnSpc>
              <a:buFontTx/>
              <a:buNone/>
            </a:pPr>
            <a:r>
              <a:rPr lang="en-US" altLang="zh-CN" dirty="0"/>
              <a:t>	</a:t>
            </a:r>
            <a:r>
              <a:rPr lang="en-US" altLang="zh-CN" i="1" dirty="0"/>
              <a:t>or </a:t>
            </a:r>
            <a:r>
              <a:rPr lang="en-US" altLang="zh-CN" dirty="0"/>
              <a:t>the minimum time between the start of an access and the start of the next access;</a:t>
            </a:r>
            <a:endParaRPr lang="en-US" altLang="zh-CN" b="1" dirty="0"/>
          </a:p>
        </p:txBody>
      </p:sp>
    </p:spTree>
    <p:extLst>
      <p:ext uri="{BB962C8B-B14F-4D97-AF65-F5344CB8AC3E}">
        <p14:creationId xmlns:p14="http://schemas.microsoft.com/office/powerpoint/2010/main" val="41989176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25BE352-B55C-8942-B195-FB12B52F1947}"/>
              </a:ext>
            </a:extLst>
          </p:cNvPr>
          <p:cNvSpPr>
            <a:spLocks noGrp="1" noChangeArrowheads="1"/>
          </p:cNvSpPr>
          <p:nvPr>
            <p:ph type="title"/>
          </p:nvPr>
        </p:nvSpPr>
        <p:spPr/>
        <p:txBody>
          <a:bodyPr/>
          <a:lstStyle/>
          <a:p>
            <a:pPr eaLnBrk="1" hangingPunct="1"/>
            <a:r>
              <a:rPr lang="en-US" altLang="zh-CN"/>
              <a:t>TLB Example</a:t>
            </a:r>
          </a:p>
        </p:txBody>
      </p:sp>
      <p:sp>
        <p:nvSpPr>
          <p:cNvPr id="103426" name="Rectangle 3">
            <a:extLst>
              <a:ext uri="{FF2B5EF4-FFF2-40B4-BE49-F238E27FC236}">
                <a16:creationId xmlns:a16="http://schemas.microsoft.com/office/drawing/2014/main" id="{96889736-59D3-4441-AD02-AFEF29EB097B}"/>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3427" name="Picture 4" descr="addrtrans">
            <a:extLst>
              <a:ext uri="{FF2B5EF4-FFF2-40B4-BE49-F238E27FC236}">
                <a16:creationId xmlns:a16="http://schemas.microsoft.com/office/drawing/2014/main" id="{E65B2059-204C-0D43-AD06-8350B213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Line 5">
            <a:extLst>
              <a:ext uri="{FF2B5EF4-FFF2-40B4-BE49-F238E27FC236}">
                <a16:creationId xmlns:a16="http://schemas.microsoft.com/office/drawing/2014/main" id="{15EFF4C7-3375-3344-9402-F965A0D1ECD5}"/>
              </a:ext>
            </a:extLst>
          </p:cNvPr>
          <p:cNvSpPr>
            <a:spLocks noChangeShapeType="1"/>
          </p:cNvSpPr>
          <p:nvPr/>
        </p:nvSpPr>
        <p:spPr bwMode="auto">
          <a:xfrm>
            <a:off x="7696200" y="6400800"/>
            <a:ext cx="6858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9" name="Text Box 6">
            <a:extLst>
              <a:ext uri="{FF2B5EF4-FFF2-40B4-BE49-F238E27FC236}">
                <a16:creationId xmlns:a16="http://schemas.microsoft.com/office/drawing/2014/main" id="{7F013F16-AE2A-F540-B6A5-E4993D6AC61A}"/>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Steps 4: </a:t>
            </a: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concatenate page offset to phy page 	      frame to form final phy addr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E8C8389D-E51D-7C49-B21A-0C4E7D11C6F3}"/>
              </a:ext>
            </a:extLst>
          </p:cNvPr>
          <p:cNvSpPr>
            <a:spLocks noGrp="1" noChangeArrowheads="1"/>
          </p:cNvSpPr>
          <p:nvPr>
            <p:ph type="title"/>
          </p:nvPr>
        </p:nvSpPr>
        <p:spPr/>
        <p:txBody>
          <a:bodyPr/>
          <a:lstStyle/>
          <a:p>
            <a:pPr eaLnBrk="1" hangingPunct="1"/>
            <a:r>
              <a:rPr lang="en-US" altLang="zh-CN"/>
              <a:t>TLB Example</a:t>
            </a:r>
          </a:p>
        </p:txBody>
      </p:sp>
      <p:sp>
        <p:nvSpPr>
          <p:cNvPr id="105474" name="Rectangle 3">
            <a:extLst>
              <a:ext uri="{FF2B5EF4-FFF2-40B4-BE49-F238E27FC236}">
                <a16:creationId xmlns:a16="http://schemas.microsoft.com/office/drawing/2014/main" id="{1839286E-E5B9-E340-AE38-A744F5C1DFD0}"/>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105475" name="Picture 4" descr="addrtrans">
            <a:extLst>
              <a:ext uri="{FF2B5EF4-FFF2-40B4-BE49-F238E27FC236}">
                <a16:creationId xmlns:a16="http://schemas.microsoft.com/office/drawing/2014/main" id="{34046190-9262-6648-BFE8-7AA79902B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Text Box 6">
            <a:extLst>
              <a:ext uri="{FF2B5EF4-FFF2-40B4-BE49-F238E27FC236}">
                <a16:creationId xmlns:a16="http://schemas.microsoft.com/office/drawing/2014/main" id="{CD87AE9D-9AEA-834A-B952-7660CE447179}"/>
              </a:ext>
            </a:extLst>
          </p:cNvPr>
          <p:cNvSpPr txBox="1">
            <a:spLocks noChangeArrowheads="1"/>
          </p:cNvSpPr>
          <p:nvPr/>
        </p:nvSpPr>
        <p:spPr bwMode="auto">
          <a:xfrm>
            <a:off x="5029200" y="1182688"/>
            <a:ext cx="12954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R/W:</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a:t>
            </a:r>
          </a:p>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a:t>
            </a:r>
          </a:p>
        </p:txBody>
      </p:sp>
      <p:sp>
        <p:nvSpPr>
          <p:cNvPr id="105477" name="Text Box 6">
            <a:extLst>
              <a:ext uri="{FF2B5EF4-FFF2-40B4-BE49-F238E27FC236}">
                <a16:creationId xmlns:a16="http://schemas.microsoft.com/office/drawing/2014/main" id="{898E364F-B126-1243-A988-4610B5BB891C}"/>
              </a:ext>
            </a:extLst>
          </p:cNvPr>
          <p:cNvSpPr txBox="1">
            <a:spLocks noChangeArrowheads="1"/>
          </p:cNvSpPr>
          <p:nvPr/>
        </p:nvSpPr>
        <p:spPr bwMode="auto">
          <a:xfrm>
            <a:off x="6248400" y="1182688"/>
            <a:ext cx="3048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valid bit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read/write permission</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user/supervisor mode</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dirty bit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reference bit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4">
            <a:extLst>
              <a:ext uri="{FF2B5EF4-FFF2-40B4-BE49-F238E27FC236}">
                <a16:creationId xmlns:a16="http://schemas.microsoft.com/office/drawing/2014/main" id="{87E76357-E86F-BD45-A3B8-BA3137CBEA1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Does page size matter?</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62B18C15-C65E-E544-962A-9B8E9F557936}"/>
              </a:ext>
            </a:extLst>
          </p:cNvPr>
          <p:cNvSpPr>
            <a:spLocks noGrp="1" noChangeArrowheads="1"/>
          </p:cNvSpPr>
          <p:nvPr>
            <p:ph type="title"/>
          </p:nvPr>
        </p:nvSpPr>
        <p:spPr/>
        <p:txBody>
          <a:bodyPr/>
          <a:lstStyle/>
          <a:p>
            <a:pPr eaLnBrk="1" hangingPunct="1"/>
            <a:r>
              <a:rPr lang="en-US" altLang="zh-CN"/>
              <a:t>Page Size Selection</a:t>
            </a:r>
          </a:p>
        </p:txBody>
      </p:sp>
      <p:sp>
        <p:nvSpPr>
          <p:cNvPr id="109570" name="Rectangle 3">
            <a:extLst>
              <a:ext uri="{FF2B5EF4-FFF2-40B4-BE49-F238E27FC236}">
                <a16:creationId xmlns:a16="http://schemas.microsoft.com/office/drawing/2014/main" id="{E82DA988-C2B8-CC43-9050-F6BF69DA67F6}"/>
              </a:ext>
            </a:extLst>
          </p:cNvPr>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p>
          <a:p>
            <a:pPr eaLnBrk="1" hangingPunct="1">
              <a:lnSpc>
                <a:spcPct val="90000"/>
              </a:lnSpc>
            </a:pPr>
            <a:r>
              <a:rPr lang="en-US" altLang="zh-CN"/>
              <a:t>Smaller page table, less memory (or other resources used for the memory map);</a:t>
            </a:r>
          </a:p>
          <a:p>
            <a:pPr eaLnBrk="1" hangingPunct="1">
              <a:lnSpc>
                <a:spcPct val="90000"/>
              </a:lnSpc>
            </a:pPr>
            <a:r>
              <a:rPr lang="en-US" altLang="zh-CN"/>
              <a:t>Larger cache with fast cache hit;</a:t>
            </a:r>
          </a:p>
          <a:p>
            <a:pPr eaLnBrk="1" hangingPunct="1">
              <a:lnSpc>
                <a:spcPct val="90000"/>
              </a:lnSpc>
            </a:pPr>
            <a:r>
              <a:rPr lang="en-US" altLang="zh-CN"/>
              <a:t>Transferring larger pages to or from secondary storage is more efficient than transferring smaller pages;</a:t>
            </a:r>
          </a:p>
          <a:p>
            <a:pPr eaLnBrk="1" hangingPunct="1">
              <a:lnSpc>
                <a:spcPct val="90000"/>
              </a:lnSpc>
            </a:pPr>
            <a:r>
              <a:rPr lang="en-US" altLang="zh-CN"/>
              <a:t>Map more memory, reduce the number of TLB misses;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1B43BD97-499C-CA44-A2D4-22A6471D7918}"/>
              </a:ext>
            </a:extLst>
          </p:cNvPr>
          <p:cNvSpPr>
            <a:spLocks noGrp="1" noChangeArrowheads="1"/>
          </p:cNvSpPr>
          <p:nvPr>
            <p:ph type="title"/>
          </p:nvPr>
        </p:nvSpPr>
        <p:spPr/>
        <p:txBody>
          <a:bodyPr/>
          <a:lstStyle/>
          <a:p>
            <a:pPr eaLnBrk="1" hangingPunct="1"/>
            <a:r>
              <a:rPr lang="en-US" altLang="zh-CN"/>
              <a:t>Page Size Selection</a:t>
            </a:r>
          </a:p>
        </p:txBody>
      </p:sp>
      <p:sp>
        <p:nvSpPr>
          <p:cNvPr id="111618" name="Rectangle 3">
            <a:extLst>
              <a:ext uri="{FF2B5EF4-FFF2-40B4-BE49-F238E27FC236}">
                <a16:creationId xmlns:a16="http://schemas.microsoft.com/office/drawing/2014/main" id="{73D0B86F-1416-654D-8560-B1DA71577BF4}"/>
              </a:ext>
            </a:extLst>
          </p:cNvPr>
          <p:cNvSpPr>
            <a:spLocks noGrp="1" noChangeArrowheads="1"/>
          </p:cNvSpPr>
          <p:nvPr>
            <p:ph type="body" idx="1"/>
          </p:nvPr>
        </p:nvSpPr>
        <p:spPr/>
        <p:txBody>
          <a:bodyPr/>
          <a:lstStyle/>
          <a:p>
            <a:pPr eaLnBrk="1" hangingPunct="1">
              <a:lnSpc>
                <a:spcPct val="90000"/>
              </a:lnSpc>
              <a:buFontTx/>
              <a:buNone/>
            </a:pPr>
            <a:r>
              <a:rPr lang="en-US" altLang="zh-CN"/>
              <a:t>Pros of </a:t>
            </a:r>
            <a:r>
              <a:rPr lang="en-US" altLang="zh-CN" b="1"/>
              <a:t>larger</a:t>
            </a:r>
            <a:r>
              <a:rPr lang="en-US" altLang="zh-CN"/>
              <a:t> page size</a:t>
            </a:r>
          </a:p>
          <a:p>
            <a:pPr eaLnBrk="1" hangingPunct="1">
              <a:lnSpc>
                <a:spcPct val="90000"/>
              </a:lnSpc>
            </a:pPr>
            <a:r>
              <a:rPr lang="en-US" altLang="zh-CN"/>
              <a:t>Smaller page table, less memory (or other resources used for the memory map);</a:t>
            </a:r>
          </a:p>
          <a:p>
            <a:pPr eaLnBrk="1" hangingPunct="1">
              <a:lnSpc>
                <a:spcPct val="90000"/>
              </a:lnSpc>
            </a:pPr>
            <a:r>
              <a:rPr lang="en-US" altLang="zh-CN">
                <a:solidFill>
                  <a:srgbClr val="00B0F0"/>
                </a:solidFill>
              </a:rPr>
              <a:t>Larger cache with fast cache hit?</a:t>
            </a:r>
          </a:p>
          <a:p>
            <a:pPr eaLnBrk="1" hangingPunct="1">
              <a:lnSpc>
                <a:spcPct val="90000"/>
              </a:lnSpc>
            </a:pPr>
            <a:r>
              <a:rPr lang="en-US" altLang="zh-CN"/>
              <a:t>Transferring larger pages to or from secondary storage is more efficient than transferring smaller pages;</a:t>
            </a:r>
          </a:p>
          <a:p>
            <a:pPr eaLnBrk="1" hangingPunct="1">
              <a:lnSpc>
                <a:spcPct val="90000"/>
              </a:lnSpc>
            </a:pPr>
            <a:r>
              <a:rPr lang="en-US" altLang="zh-CN"/>
              <a:t>Map more memory, reduce the number of TLB misses;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1">
            <a:extLst>
              <a:ext uri="{FF2B5EF4-FFF2-40B4-BE49-F238E27FC236}">
                <a16:creationId xmlns:a16="http://schemas.microsoft.com/office/drawing/2014/main" id="{67D430BA-1D0D-7040-A0FB-4791911FA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19" name="TextBox 8">
            <a:extLst>
              <a:ext uri="{FF2B5EF4-FFF2-40B4-BE49-F238E27FC236}">
                <a16:creationId xmlns:a16="http://schemas.microsoft.com/office/drawing/2014/main" id="{41E50DF3-68AF-1C4B-A3D7-F825F615FFB7}"/>
              </a:ext>
            </a:extLst>
          </p:cNvPr>
          <p:cNvSpPr txBox="1">
            <a:spLocks noChangeArrowheads="1"/>
          </p:cNvSpPr>
          <p:nvPr/>
        </p:nvSpPr>
        <p:spPr bwMode="auto">
          <a:xfrm>
            <a:off x="3810000" y="0"/>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p:txBody>
      </p:sp>
      <p:sp>
        <p:nvSpPr>
          <p:cNvPr id="214020" name="TextBox 9">
            <a:extLst>
              <a:ext uri="{FF2B5EF4-FFF2-40B4-BE49-F238E27FC236}">
                <a16:creationId xmlns:a16="http://schemas.microsoft.com/office/drawing/2014/main" id="{4E31484A-C4A4-0A49-ABEC-DCF193600494}"/>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4021" name="TextBox 10">
            <a:extLst>
              <a:ext uri="{FF2B5EF4-FFF2-40B4-BE49-F238E27FC236}">
                <a16:creationId xmlns:a16="http://schemas.microsoft.com/office/drawing/2014/main" id="{2B569146-1FB0-984A-8426-5CDE090416E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Tree>
    <p:extLst>
      <p:ext uri="{BB962C8B-B14F-4D97-AF65-F5344CB8AC3E}">
        <p14:creationId xmlns:p14="http://schemas.microsoft.com/office/powerpoint/2010/main" val="25693458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5" name="Picture 1">
            <a:extLst>
              <a:ext uri="{FF2B5EF4-FFF2-40B4-BE49-F238E27FC236}">
                <a16:creationId xmlns:a16="http://schemas.microsoft.com/office/drawing/2014/main" id="{58ECD5FC-42A1-2F45-8F8E-64C01549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extBox 8">
            <a:extLst>
              <a:ext uri="{FF2B5EF4-FFF2-40B4-BE49-F238E27FC236}">
                <a16:creationId xmlns:a16="http://schemas.microsoft.com/office/drawing/2014/main" id="{BA249837-7E2A-6648-A645-C7CEC7798413}"/>
              </a:ext>
            </a:extLst>
          </p:cNvPr>
          <p:cNvSpPr txBox="1">
            <a:spLocks noChangeArrowheads="1"/>
          </p:cNvSpPr>
          <p:nvPr/>
        </p:nvSpPr>
        <p:spPr bwMode="auto">
          <a:xfrm>
            <a:off x="-26988" y="0"/>
            <a:ext cx="917098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aseline="-25000" dirty="0">
                <a:solidFill>
                  <a:srgbClr val="00B0F0"/>
                </a:solidFill>
                <a:latin typeface="Arial" panose="020B0604020202020204" pitchFamily="34" charset="0"/>
              </a:rPr>
              <a:t>v</a:t>
            </a:r>
            <a:r>
              <a:rPr lang="en-CN" altLang="en-CN" sz="2400" baseline="-25000" dirty="0">
                <a:solidFill>
                  <a:srgbClr val="00B0F0"/>
                </a:solidFill>
                <a:latin typeface="Arial" panose="020B0604020202020204" pitchFamily="34" charset="0"/>
              </a:rPr>
              <a:t>irtual address = virtual page number + page offset</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hysical address = tag + set index + block offset</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zh-CN" sz="2400" baseline="-25000" dirty="0">
                <a:solidFill>
                  <a:srgbClr val="00B0F0"/>
                </a:solidFill>
                <a:latin typeface="Arial" panose="020B0604020202020204" pitchFamily="34" charset="0"/>
              </a:rPr>
              <a:t>size of </a:t>
            </a:r>
            <a:r>
              <a:rPr lang="en-CN" altLang="en-CN" sz="2400" baseline="-25000" dirty="0">
                <a:solidFill>
                  <a:srgbClr val="00B0F0"/>
                </a:solidFill>
                <a:latin typeface="Arial" panose="020B0604020202020204" pitchFamily="34" charset="0"/>
              </a:rPr>
              <a:t>direct-mapped cache:</a:t>
            </a: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2</a:t>
            </a:r>
            <a:r>
              <a:rPr lang="en-US" altLang="en-CN" sz="2400" baseline="30000" dirty="0">
                <a:solidFill>
                  <a:srgbClr val="00B0F0"/>
                </a:solidFill>
                <a:latin typeface="Arial" panose="020B0604020202020204" pitchFamily="34" charset="0"/>
              </a:rPr>
              <a:t>|set index| </a:t>
            </a:r>
            <a:r>
              <a:rPr lang="en-US" altLang="en-CN" sz="2400" baseline="-25000" dirty="0">
                <a:solidFill>
                  <a:srgbClr val="00B0F0"/>
                </a:solidFill>
                <a:latin typeface="Arial" panose="020B0604020202020204" pitchFamily="34" charset="0"/>
              </a:rPr>
              <a:t>x 2</a:t>
            </a:r>
            <a:r>
              <a:rPr lang="en-US" altLang="en-CN" sz="2400" baseline="30000" dirty="0">
                <a:solidFill>
                  <a:srgbClr val="00B0F0"/>
                </a:solidFill>
                <a:latin typeface="Arial" panose="020B0604020202020204" pitchFamily="34" charset="0"/>
              </a:rPr>
              <a:t>|block offset|</a:t>
            </a:r>
            <a:endParaRPr lang="en-CN" altLang="en-CN" sz="2400" baseline="30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endParaRPr lang="en-CN" altLang="en-CN" sz="2400" baseline="-25000" dirty="0">
              <a:solidFill>
                <a:srgbClr val="00B0F0"/>
              </a:solidFill>
              <a:latin typeface="Arial" panose="020B0604020202020204" pitchFamily="34" charset="0"/>
            </a:endParaRPr>
          </a:p>
          <a:p>
            <a:pPr algn="r">
              <a:spcBef>
                <a:spcPct val="0"/>
              </a:spcBef>
              <a:buFontTx/>
              <a:buNone/>
            </a:pPr>
            <a:r>
              <a:rPr lang="en-US" altLang="en-CN" sz="2400" baseline="-25000" dirty="0">
                <a:solidFill>
                  <a:srgbClr val="00B0F0"/>
                </a:solidFill>
                <a:latin typeface="Arial" panose="020B0604020202020204" pitchFamily="34" charset="0"/>
              </a:rPr>
              <a:t>I</a:t>
            </a:r>
            <a:r>
              <a:rPr lang="en-CN" altLang="en-CN" sz="2400" baseline="-25000" dirty="0">
                <a:solidFill>
                  <a:srgbClr val="00B0F0"/>
                </a:solidFill>
                <a:latin typeface="Arial" panose="020B0604020202020204" pitchFamily="34" charset="0"/>
              </a:rPr>
              <a:t>f no translation for virtually indexed</a:t>
            </a:r>
          </a:p>
          <a:p>
            <a:pPr algn="r">
              <a:spcBef>
                <a:spcPct val="0"/>
              </a:spcBef>
              <a:buFontTx/>
              <a:buNone/>
            </a:pPr>
            <a:r>
              <a:rPr lang="en-US" altLang="en-CN" sz="2400" baseline="-25000" dirty="0">
                <a:solidFill>
                  <a:srgbClr val="00B0F0"/>
                </a:solidFill>
                <a:latin typeface="Arial" panose="020B0604020202020204" pitchFamily="34" charset="0"/>
              </a:rPr>
              <a:t>p</a:t>
            </a:r>
            <a:r>
              <a:rPr lang="en-CN" altLang="en-CN" sz="2400" baseline="-25000" dirty="0">
                <a:solidFill>
                  <a:srgbClr val="00B0F0"/>
                </a:solidFill>
                <a:latin typeface="Arial" panose="020B0604020202020204" pitchFamily="34" charset="0"/>
              </a:rPr>
              <a:t>age offset shou</a:t>
            </a:r>
            <a:r>
              <a:rPr lang="en-US" altLang="en-CN" sz="2400" baseline="-25000" dirty="0" err="1">
                <a:solidFill>
                  <a:srgbClr val="00B0F0"/>
                </a:solidFill>
                <a:latin typeface="Arial" panose="020B0604020202020204" pitchFamily="34" charset="0"/>
              </a:rPr>
              <a:t>ld</a:t>
            </a:r>
            <a:r>
              <a:rPr lang="en-CN" altLang="en-CN" sz="2400" baseline="-25000" dirty="0">
                <a:solidFill>
                  <a:srgbClr val="00B0F0"/>
                </a:solidFill>
                <a:latin typeface="Arial" panose="020B0604020202020204" pitchFamily="34" charset="0"/>
              </a:rPr>
              <a:t> cover at least both set index and block offset of direct-mapped cache address</a:t>
            </a:r>
          </a:p>
          <a:p>
            <a:pPr algn="r">
              <a:spcBef>
                <a:spcPct val="0"/>
              </a:spcBef>
              <a:buFontTx/>
              <a:buNone/>
            </a:pPr>
            <a:r>
              <a:rPr lang="en-CN" altLang="en-CN" sz="2400" baseline="-25000" dirty="0">
                <a:solidFill>
                  <a:srgbClr val="00B0F0"/>
                </a:solidFill>
                <a:latin typeface="Arial" panose="020B0604020202020204" pitchFamily="34" charset="0"/>
                <a:sym typeface="Wingdings" pitchFamily="2" charset="2"/>
              </a:rPr>
              <a:t> </a:t>
            </a:r>
            <a:r>
              <a:rPr lang="en-US" altLang="en-CN" sz="2400" baseline="-25000" dirty="0">
                <a:solidFill>
                  <a:srgbClr val="00B0F0"/>
                </a:solidFill>
                <a:latin typeface="Arial" panose="020B0604020202020204" pitchFamily="34" charset="0"/>
                <a:sym typeface="Wingdings" pitchFamily="2" charset="2"/>
              </a:rPr>
              <a:t>page size &gt;= cache size </a:t>
            </a:r>
            <a:endParaRPr lang="en-CN" altLang="en-CN" sz="2400" baseline="-25000" dirty="0">
              <a:solidFill>
                <a:srgbClr val="00B0F0"/>
              </a:solidFill>
              <a:latin typeface="Arial" panose="020B0604020202020204" pitchFamily="34" charset="0"/>
            </a:endParaRPr>
          </a:p>
        </p:txBody>
      </p:sp>
      <p:sp>
        <p:nvSpPr>
          <p:cNvPr id="216068" name="TextBox 9">
            <a:extLst>
              <a:ext uri="{FF2B5EF4-FFF2-40B4-BE49-F238E27FC236}">
                <a16:creationId xmlns:a16="http://schemas.microsoft.com/office/drawing/2014/main" id="{980539C4-9C04-3048-ABB1-1741F0EA23E2}"/>
              </a:ext>
            </a:extLst>
          </p:cNvPr>
          <p:cNvSpPr txBox="1">
            <a:spLocks noChangeArrowheads="1"/>
          </p:cNvSpPr>
          <p:nvPr/>
        </p:nvSpPr>
        <p:spPr bwMode="auto">
          <a:xfrm>
            <a:off x="3276600" y="12192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en-CN" sz="2400" b="1" baseline="-25000">
                <a:solidFill>
                  <a:srgbClr val="00B0F0"/>
                </a:solidFill>
                <a:latin typeface="Arial" panose="020B0604020202020204" pitchFamily="34" charset="0"/>
              </a:rPr>
              <a:t>virtually indexed</a:t>
            </a:r>
            <a:endParaRPr lang="en-CN" altLang="en-CN" sz="2400" b="1" baseline="-25000">
              <a:solidFill>
                <a:srgbClr val="00B0F0"/>
              </a:solidFill>
              <a:latin typeface="Arial" panose="020B0604020202020204" pitchFamily="34" charset="0"/>
            </a:endParaRPr>
          </a:p>
        </p:txBody>
      </p:sp>
      <p:sp>
        <p:nvSpPr>
          <p:cNvPr id="216069" name="TextBox 10">
            <a:extLst>
              <a:ext uri="{FF2B5EF4-FFF2-40B4-BE49-F238E27FC236}">
                <a16:creationId xmlns:a16="http://schemas.microsoft.com/office/drawing/2014/main" id="{B2997E7E-6288-1F44-9A1F-CAD87109058F}"/>
              </a:ext>
            </a:extLst>
          </p:cNvPr>
          <p:cNvSpPr txBox="1">
            <a:spLocks noChangeArrowheads="1"/>
          </p:cNvSpPr>
          <p:nvPr/>
        </p:nvSpPr>
        <p:spPr bwMode="auto">
          <a:xfrm>
            <a:off x="-76200" y="1219200"/>
            <a:ext cx="266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en-CN" sz="2400" b="1" baseline="-25000">
                <a:solidFill>
                  <a:srgbClr val="00B0F0"/>
                </a:solidFill>
                <a:latin typeface="Arial" panose="020B0604020202020204" pitchFamily="34" charset="0"/>
              </a:rPr>
              <a:t>physically tagged</a:t>
            </a:r>
            <a:endParaRPr lang="en-CN" altLang="en-CN" sz="2400" b="1" baseline="-25000">
              <a:solidFill>
                <a:srgbClr val="00B0F0"/>
              </a:solidFill>
              <a:latin typeface="Arial" panose="020B0604020202020204" pitchFamily="34" charset="0"/>
            </a:endParaRPr>
          </a:p>
        </p:txBody>
      </p:sp>
      <p:sp>
        <p:nvSpPr>
          <p:cNvPr id="7" name="圆角矩形 13">
            <a:extLst>
              <a:ext uri="{FF2B5EF4-FFF2-40B4-BE49-F238E27FC236}">
                <a16:creationId xmlns:a16="http://schemas.microsoft.com/office/drawing/2014/main" id="{1F94FCFF-B50C-6E40-992A-D9693CB7685E}"/>
              </a:ext>
            </a:extLst>
          </p:cNvPr>
          <p:cNvSpPr/>
          <p:nvPr/>
        </p:nvSpPr>
        <p:spPr>
          <a:xfrm>
            <a:off x="3175000" y="512763"/>
            <a:ext cx="2616200" cy="1163637"/>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4586935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4E75712D-D7CD-C047-A7A6-880051B26B57}"/>
              </a:ext>
            </a:extLst>
          </p:cNvPr>
          <p:cNvSpPr>
            <a:spLocks noGrp="1" noChangeArrowheads="1"/>
          </p:cNvSpPr>
          <p:nvPr>
            <p:ph type="title"/>
          </p:nvPr>
        </p:nvSpPr>
        <p:spPr/>
        <p:txBody>
          <a:bodyPr/>
          <a:lstStyle/>
          <a:p>
            <a:pPr eaLnBrk="1" hangingPunct="1"/>
            <a:r>
              <a:rPr lang="en-US" altLang="zh-CN"/>
              <a:t>Page Size Selection</a:t>
            </a:r>
          </a:p>
        </p:txBody>
      </p:sp>
      <p:sp>
        <p:nvSpPr>
          <p:cNvPr id="117762" name="Rectangle 3">
            <a:extLst>
              <a:ext uri="{FF2B5EF4-FFF2-40B4-BE49-F238E27FC236}">
                <a16:creationId xmlns:a16="http://schemas.microsoft.com/office/drawing/2014/main" id="{DEE52CD8-36D5-5948-92AA-CD2FCB29F3CD}"/>
              </a:ext>
            </a:extLst>
          </p:cNvPr>
          <p:cNvSpPr>
            <a:spLocks noGrp="1" noChangeArrowheads="1"/>
          </p:cNvSpPr>
          <p:nvPr>
            <p:ph type="body" idx="1"/>
          </p:nvPr>
        </p:nvSpPr>
        <p:spPr/>
        <p:txBody>
          <a:bodyPr/>
          <a:lstStyle/>
          <a:p>
            <a:pPr eaLnBrk="1" hangingPunct="1">
              <a:buFontTx/>
              <a:buNone/>
            </a:pPr>
            <a:r>
              <a:rPr lang="en-US" altLang="zh-CN" dirty="0"/>
              <a:t>Pros of </a:t>
            </a:r>
            <a:r>
              <a:rPr lang="en-US" altLang="zh-CN" b="1" dirty="0"/>
              <a:t>smaller</a:t>
            </a:r>
            <a:r>
              <a:rPr lang="en-US" altLang="zh-CN" dirty="0"/>
              <a:t> page size</a:t>
            </a:r>
          </a:p>
          <a:p>
            <a:pPr eaLnBrk="1" hangingPunct="1"/>
            <a:r>
              <a:rPr lang="en-US" altLang="zh-CN" dirty="0"/>
              <a:t>Conserve storage</a:t>
            </a:r>
          </a:p>
          <a:p>
            <a:pPr eaLnBrk="1" hangingPunct="1">
              <a:buFontTx/>
              <a:buNone/>
            </a:pPr>
            <a:r>
              <a:rPr lang="en-US" altLang="zh-CN" dirty="0"/>
              <a:t>	When a contiguous region of virtual memory is not equal in size to a multiple of the page size, </a:t>
            </a:r>
          </a:p>
          <a:p>
            <a:pPr eaLnBrk="1" hangingPunct="1">
              <a:buFontTx/>
              <a:buNone/>
            </a:pPr>
            <a:r>
              <a:rPr lang="en-US" altLang="zh-CN" dirty="0"/>
              <a:t>	a small page size results in less wasted storage</a:t>
            </a:r>
            <a:r>
              <a:rPr lang="zh-CN" altLang="en-US" dirty="0"/>
              <a:t> </a:t>
            </a:r>
            <a:r>
              <a:rPr lang="en-US" altLang="zh-CN" dirty="0"/>
              <a:t>due to internal fragmentation.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A2C26EC0-1167-EE43-9C3F-341AAD961A93}"/>
              </a:ext>
            </a:extLst>
          </p:cNvPr>
          <p:cNvSpPr>
            <a:spLocks noGrp="1" noChangeArrowheads="1"/>
          </p:cNvSpPr>
          <p:nvPr>
            <p:ph type="title"/>
          </p:nvPr>
        </p:nvSpPr>
        <p:spPr/>
        <p:txBody>
          <a:bodyPr/>
          <a:lstStyle/>
          <a:p>
            <a:pPr eaLnBrk="1" hangingPunct="1"/>
            <a:r>
              <a:rPr lang="en-US" altLang="zh-CN"/>
              <a:t>Page Size Selection</a:t>
            </a:r>
          </a:p>
        </p:txBody>
      </p:sp>
      <p:sp>
        <p:nvSpPr>
          <p:cNvPr id="119810" name="Rectangle 3">
            <a:extLst>
              <a:ext uri="{FF2B5EF4-FFF2-40B4-BE49-F238E27FC236}">
                <a16:creationId xmlns:a16="http://schemas.microsoft.com/office/drawing/2014/main" id="{F9B149DA-88AF-C543-A520-9EDB96A6F8E3}"/>
              </a:ext>
            </a:extLst>
          </p:cNvPr>
          <p:cNvSpPr>
            <a:spLocks noGrp="1" noChangeArrowheads="1"/>
          </p:cNvSpPr>
          <p:nvPr>
            <p:ph type="body" idx="1"/>
          </p:nvPr>
        </p:nvSpPr>
        <p:spPr/>
        <p:txBody>
          <a:bodyPr/>
          <a:lstStyle/>
          <a:p>
            <a:pPr eaLnBrk="1" hangingPunct="1"/>
            <a:r>
              <a:rPr lang="en-US" altLang="zh-CN"/>
              <a:t>Use both: </a:t>
            </a:r>
            <a:r>
              <a:rPr lang="en-US" altLang="zh-CN" b="1"/>
              <a:t>multiple page sizes</a:t>
            </a:r>
          </a:p>
          <a:p>
            <a:pPr eaLnBrk="1" hangingPunct="1"/>
            <a:r>
              <a:rPr lang="en-US" altLang="zh-CN"/>
              <a:t>Recent microprocessors have decided to support multiple page sizes, mainly because of larger page size reduces the # of TLB entries and thus the # of TLB misses;</a:t>
            </a:r>
          </a:p>
          <a:p>
            <a:pPr eaLnBrk="1" hangingPunct="1">
              <a:buFontTx/>
              <a:buNone/>
            </a:pPr>
            <a:r>
              <a:rPr lang="en-US" altLang="zh-CN"/>
              <a:t>	</a:t>
            </a:r>
            <a:r>
              <a:rPr lang="en-US" altLang="zh-CN" i="1"/>
              <a:t>for some programs, TLB misses can be as significant on CPI as the cache misses;</a:t>
            </a:r>
            <a:endParaRPr lang="en-US" altLang="zh-CN"/>
          </a:p>
          <a:p>
            <a:pPr eaLnBrk="1" hangingPunct="1"/>
            <a:endParaRPr lang="en-US" altLang="zh-C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EF014810-B4C4-EC4A-A316-16F1FBCFE26B}"/>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Virtual Memory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p>
        </p:txBody>
      </p:sp>
      <p:pic>
        <p:nvPicPr>
          <p:cNvPr id="121858" name="Picture 3" descr="memhierachy">
            <a:extLst>
              <a:ext uri="{FF2B5EF4-FFF2-40B4-BE49-F238E27FC236}">
                <a16:creationId xmlns:a16="http://schemas.microsoft.com/office/drawing/2014/main" id="{C3AE39A1-0EB9-1749-88C9-38AF8522E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A7F8F19-8F9F-C64B-B662-8AD204EDD3DD}"/>
              </a:ext>
            </a:extLst>
          </p:cNvPr>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Main Memory</a:t>
            </a:r>
          </a:p>
        </p:txBody>
      </p:sp>
      <p:sp>
        <p:nvSpPr>
          <p:cNvPr id="48131" name="Rectangle 3"/>
          <p:cNvSpPr>
            <a:spLocks noGrp="1" noChangeArrowheads="1"/>
          </p:cNvSpPr>
          <p:nvPr>
            <p:ph type="body" idx="1"/>
          </p:nvPr>
        </p:nvSpPr>
        <p:spPr/>
        <p:txBody>
          <a:bodyPr/>
          <a:lstStyle/>
          <a:p>
            <a:pPr eaLnBrk="1" hangingPunct="1"/>
            <a:r>
              <a:rPr lang="en-US" altLang="zh-CN"/>
              <a:t>SRAM for cache</a:t>
            </a:r>
          </a:p>
          <a:p>
            <a:pPr eaLnBrk="1" hangingPunct="1"/>
            <a:r>
              <a:rPr lang="en-US" altLang="zh-CN"/>
              <a:t>DRAM for main memory</a:t>
            </a:r>
          </a:p>
        </p:txBody>
      </p:sp>
    </p:spTree>
    <p:extLst>
      <p:ext uri="{BB962C8B-B14F-4D97-AF65-F5344CB8AC3E}">
        <p14:creationId xmlns:p14="http://schemas.microsoft.com/office/powerpoint/2010/main" val="29767790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1771C72B-C084-F842-B967-0946CFC9448F}"/>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Virtual Memory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Main Memory + Secondary Storage</a:t>
            </a:r>
          </a:p>
        </p:txBody>
      </p:sp>
      <p:pic>
        <p:nvPicPr>
          <p:cNvPr id="123906" name="Picture 3" descr="memhierachy">
            <a:extLst>
              <a:ext uri="{FF2B5EF4-FFF2-40B4-BE49-F238E27FC236}">
                <a16:creationId xmlns:a16="http://schemas.microsoft.com/office/drawing/2014/main" id="{02B6DA71-E95E-CC46-94B6-BFE9A5104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608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CC24F594-F151-0542-9FC7-AA621CD7CC0C}"/>
              </a:ext>
            </a:extLst>
          </p:cNvPr>
          <p:cNvSpPr/>
          <p:nvPr/>
        </p:nvSpPr>
        <p:spPr>
          <a:xfrm>
            <a:off x="4114800" y="4038600"/>
            <a:ext cx="4876800" cy="26670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5" name="矩形 4">
            <a:extLst>
              <a:ext uri="{FF2B5EF4-FFF2-40B4-BE49-F238E27FC236}">
                <a16:creationId xmlns:a16="http://schemas.microsoft.com/office/drawing/2014/main" id="{98671B26-5BFD-CB4C-8CFF-CA82364CFAF1}"/>
              </a:ext>
            </a:extLst>
          </p:cNvPr>
          <p:cNvSpPr/>
          <p:nvPr/>
        </p:nvSpPr>
        <p:spPr>
          <a:xfrm>
            <a:off x="2133600" y="4038600"/>
            <a:ext cx="990600" cy="2667000"/>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FF00"/>
              </a:solidFill>
              <a:effectLst/>
              <a:uLnTx/>
              <a:uFillTx/>
              <a:latin typeface="Verdana"/>
              <a:ea typeface="宋体"/>
              <a:cs typeface="+mn-c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a:extLst>
              <a:ext uri="{FF2B5EF4-FFF2-40B4-BE49-F238E27FC236}">
                <a16:creationId xmlns:a16="http://schemas.microsoft.com/office/drawing/2014/main" id="{EE5D6C04-FA5C-4D47-9C60-5D7CED9E2CDD}"/>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4" descr="virtualmemcache">
            <a:extLst>
              <a:ext uri="{FF2B5EF4-FFF2-40B4-BE49-F238E27FC236}">
                <a16:creationId xmlns:a16="http://schemas.microsoft.com/office/drawing/2014/main" id="{80610794-69C4-8F49-9F77-E5D5D76F6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a:extLst>
              <a:ext uri="{FF2B5EF4-FFF2-40B4-BE49-F238E27FC236}">
                <a16:creationId xmlns:a16="http://schemas.microsoft.com/office/drawing/2014/main" id="{FD1269FC-14B0-9749-939D-1A576627E56B}"/>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970C11B-B5D2-014C-A5B8-F120226622BC}"/>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virtualmemcache">
            <a:extLst>
              <a:ext uri="{FF2B5EF4-FFF2-40B4-BE49-F238E27FC236}">
                <a16:creationId xmlns:a16="http://schemas.microsoft.com/office/drawing/2014/main" id="{D551161E-3056-C746-BB19-69014BCEE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a:extLst>
              <a:ext uri="{FF2B5EF4-FFF2-40B4-BE49-F238E27FC236}">
                <a16:creationId xmlns:a16="http://schemas.microsoft.com/office/drawing/2014/main" id="{AC5D87EA-8DDB-2C47-B8EC-15352BA19019}"/>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FEEFD32F-E849-C94D-894A-521C9783A4B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0052" name="TextBox 4">
            <a:extLst>
              <a:ext uri="{FF2B5EF4-FFF2-40B4-BE49-F238E27FC236}">
                <a16:creationId xmlns:a16="http://schemas.microsoft.com/office/drawing/2014/main" id="{2DA74A8C-F052-6947-A7FC-F6111496B894}"/>
              </a:ext>
            </a:extLst>
          </p:cNvPr>
          <p:cNvSpPr txBox="1">
            <a:spLocks noChangeArrowheads="1"/>
          </p:cNvSpPr>
          <p:nvPr/>
        </p:nvSpPr>
        <p:spPr bwMode="auto">
          <a:xfrm>
            <a:off x="6096000" y="533400"/>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page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AF28C22F-BC09-D24C-8F2A-294F5E27B9F4}"/>
              </a:ext>
            </a:extLst>
          </p:cNvPr>
          <p:cNvSpPr/>
          <p:nvPr/>
        </p:nvSpPr>
        <p:spPr>
          <a:xfrm>
            <a:off x="5715000" y="4572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4" descr="virtualmemcache">
            <a:extLst>
              <a:ext uri="{FF2B5EF4-FFF2-40B4-BE49-F238E27FC236}">
                <a16:creationId xmlns:a16="http://schemas.microsoft.com/office/drawing/2014/main" id="{7538C742-5C27-304F-86DD-D6DE2311C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4" name="Rectangle 2">
            <a:extLst>
              <a:ext uri="{FF2B5EF4-FFF2-40B4-BE49-F238E27FC236}">
                <a16:creationId xmlns:a16="http://schemas.microsoft.com/office/drawing/2014/main" id="{181FFB50-47E1-CB4A-BAB0-73F0A6915A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468BABA4-326D-B244-BE60-C36243BD2E7A}"/>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TLB 256 entries</a:t>
            </a:r>
          </a:p>
        </p:txBody>
      </p:sp>
      <p:sp>
        <p:nvSpPr>
          <p:cNvPr id="131076" name="TextBox 4">
            <a:extLst>
              <a:ext uri="{FF2B5EF4-FFF2-40B4-BE49-F238E27FC236}">
                <a16:creationId xmlns:a16="http://schemas.microsoft.com/office/drawing/2014/main" id="{5B0876DB-6DAB-134C-8FD0-AFDE18C5D511}"/>
              </a:ext>
            </a:extLst>
          </p:cNvPr>
          <p:cNvSpPr txBox="1">
            <a:spLocks noChangeArrowheads="1"/>
          </p:cNvSpPr>
          <p:nvPr/>
        </p:nvSpPr>
        <p:spPr bwMode="auto">
          <a:xfrm>
            <a:off x="2895600" y="12192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256 entries</a:t>
            </a:r>
          </a:p>
        </p:txBody>
      </p:sp>
      <p:sp>
        <p:nvSpPr>
          <p:cNvPr id="6" name="椭圆 5">
            <a:extLst>
              <a:ext uri="{FF2B5EF4-FFF2-40B4-BE49-F238E27FC236}">
                <a16:creationId xmlns:a16="http://schemas.microsoft.com/office/drawing/2014/main" id="{2925D5C2-3993-E44B-B914-EBD423ED0E12}"/>
              </a:ext>
            </a:extLst>
          </p:cNvPr>
          <p:cNvSpPr/>
          <p:nvPr/>
        </p:nvSpPr>
        <p:spPr>
          <a:xfrm>
            <a:off x="2895600" y="914400"/>
            <a:ext cx="1752600" cy="8382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descr="virtualmemcache">
            <a:extLst>
              <a:ext uri="{FF2B5EF4-FFF2-40B4-BE49-F238E27FC236}">
                <a16:creationId xmlns:a16="http://schemas.microsoft.com/office/drawing/2014/main" id="{974598E3-3B6F-5148-9681-B5C21570D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964F47F6-8FC7-2944-912F-AF349304AEE4}"/>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50CEEDC-B871-704A-8A91-589C54CC7A30}"/>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6" name="椭圆 5">
            <a:extLst>
              <a:ext uri="{FF2B5EF4-FFF2-40B4-BE49-F238E27FC236}">
                <a16:creationId xmlns:a16="http://schemas.microsoft.com/office/drawing/2014/main" id="{B00EF553-0D38-6E41-B241-A4D4F97EFDE0}"/>
              </a:ext>
            </a:extLst>
          </p:cNvPr>
          <p:cNvSpPr/>
          <p:nvPr/>
        </p:nvSpPr>
        <p:spPr>
          <a:xfrm>
            <a:off x="2743200" y="1828800"/>
            <a:ext cx="25908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1" name="TextBox 6">
            <a:extLst>
              <a:ext uri="{FF2B5EF4-FFF2-40B4-BE49-F238E27FC236}">
                <a16:creationId xmlns:a16="http://schemas.microsoft.com/office/drawing/2014/main" id="{E5EA6497-F0FA-974E-8750-8A8DE1BEFA2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94C8B46B-0A0E-FE4D-B795-A06E7CCE218A}"/>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3" name="TextBox 4">
            <a:extLst>
              <a:ext uri="{FF2B5EF4-FFF2-40B4-BE49-F238E27FC236}">
                <a16:creationId xmlns:a16="http://schemas.microsoft.com/office/drawing/2014/main" id="{40BEDC69-EA87-6C41-8290-E748D1C5B53E}"/>
              </a:ext>
            </a:extLst>
          </p:cNvPr>
          <p:cNvSpPr txBox="1">
            <a:spLocks noChangeArrowheads="1"/>
          </p:cNvSpPr>
          <p:nvPr/>
        </p:nvSpPr>
        <p:spPr bwMode="auto">
          <a:xfrm>
            <a:off x="4114800" y="21336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41 - 13</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04" name="TextBox 6">
            <a:extLst>
              <a:ext uri="{FF2B5EF4-FFF2-40B4-BE49-F238E27FC236}">
                <a16:creationId xmlns:a16="http://schemas.microsoft.com/office/drawing/2014/main" id="{1E799CC3-3712-DB45-8F8F-A274467E9A77}"/>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6AD43420-EC9C-1048-912B-9E98CD302CF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virtualmemcache">
            <a:extLst>
              <a:ext uri="{FF2B5EF4-FFF2-40B4-BE49-F238E27FC236}">
                <a16:creationId xmlns:a16="http://schemas.microsoft.com/office/drawing/2014/main" id="{49BF6D8F-1925-A243-A61E-B8D4A0AF0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86154CCE-1780-6843-810E-E0A43082802C}"/>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06A4571F-EC82-6D49-9768-491E7639C611}"/>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4148" name="TextBox 4">
            <a:extLst>
              <a:ext uri="{FF2B5EF4-FFF2-40B4-BE49-F238E27FC236}">
                <a16:creationId xmlns:a16="http://schemas.microsoft.com/office/drawing/2014/main" id="{EAAC94EE-9622-4548-B71E-0D7CC237C909}"/>
              </a:ext>
            </a:extLst>
          </p:cNvPr>
          <p:cNvSpPr txBox="1">
            <a:spLocks noChangeArrowheads="1"/>
          </p:cNvSpPr>
          <p:nvPr/>
        </p:nvSpPr>
        <p:spPr bwMode="auto">
          <a:xfrm>
            <a:off x="3886200" y="12192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L1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D757716D-6FD4-034C-B5D9-3E5CD03BD544}"/>
              </a:ext>
            </a:extLst>
          </p:cNvPr>
          <p:cNvSpPr/>
          <p:nvPr/>
        </p:nvSpPr>
        <p:spPr>
          <a:xfrm>
            <a:off x="3886200" y="9144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0" name="TextBox 6">
            <a:extLst>
              <a:ext uri="{FF2B5EF4-FFF2-40B4-BE49-F238E27FC236}">
                <a16:creationId xmlns:a16="http://schemas.microsoft.com/office/drawing/2014/main" id="{D91445C3-196C-D34B-AE92-1C9C116749F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310D8AA3-9902-E242-9365-55B6BE0800EB}"/>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2" name="TextBox 6">
            <a:extLst>
              <a:ext uri="{FF2B5EF4-FFF2-40B4-BE49-F238E27FC236}">
                <a16:creationId xmlns:a16="http://schemas.microsoft.com/office/drawing/2014/main" id="{9DF631AA-6A46-9243-B9A4-5AA1BC2240DF}"/>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3959B774-9D70-6146-A897-2B55CC6E6B06}"/>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4" descr="virtualmemcache">
            <a:extLst>
              <a:ext uri="{FF2B5EF4-FFF2-40B4-BE49-F238E27FC236}">
                <a16:creationId xmlns:a16="http://schemas.microsoft.com/office/drawing/2014/main" id="{B7DA9770-2DCB-6C47-A58F-530242172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a:extLst>
              <a:ext uri="{FF2B5EF4-FFF2-40B4-BE49-F238E27FC236}">
                <a16:creationId xmlns:a16="http://schemas.microsoft.com/office/drawing/2014/main" id="{78E6F474-9CF8-CE47-9AB0-AB32357089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2C8C6EE5-A05F-CA4C-BE50-26530BF8519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5172" name="TextBox 4">
            <a:extLst>
              <a:ext uri="{FF2B5EF4-FFF2-40B4-BE49-F238E27FC236}">
                <a16:creationId xmlns:a16="http://schemas.microsoft.com/office/drawing/2014/main" id="{E4D42179-B440-3347-B548-858A9832E449}"/>
              </a:ext>
            </a:extLst>
          </p:cNvPr>
          <p:cNvSpPr txBox="1">
            <a:spLocks noChangeArrowheads="1"/>
          </p:cNvSpPr>
          <p:nvPr/>
        </p:nvSpPr>
        <p:spPr bwMode="auto">
          <a:xfrm>
            <a:off x="4572000" y="44958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4MB L2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44F20AE3-224D-354E-BBC6-FC536782C3E0}"/>
              </a:ext>
            </a:extLst>
          </p:cNvPr>
          <p:cNvSpPr/>
          <p:nvPr/>
        </p:nvSpPr>
        <p:spPr>
          <a:xfrm>
            <a:off x="4572000" y="41910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4" name="TextBox 6">
            <a:extLst>
              <a:ext uri="{FF2B5EF4-FFF2-40B4-BE49-F238E27FC236}">
                <a16:creationId xmlns:a16="http://schemas.microsoft.com/office/drawing/2014/main" id="{91EF9931-A035-7146-857F-7457C663BDEC}"/>
              </a:ext>
            </a:extLst>
          </p:cNvPr>
          <p:cNvSpPr txBox="1">
            <a:spLocks noChangeArrowheads="1"/>
          </p:cNvSpPr>
          <p:nvPr/>
        </p:nvSpPr>
        <p:spPr bwMode="auto">
          <a:xfrm>
            <a:off x="7188200" y="4191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DB49FC0C-A8C2-6447-9C25-2772AEE97367}"/>
              </a:ext>
            </a:extLst>
          </p:cNvPr>
          <p:cNvSpPr/>
          <p:nvPr/>
        </p:nvSpPr>
        <p:spPr>
          <a:xfrm>
            <a:off x="68072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6" name="TextBox 6">
            <a:extLst>
              <a:ext uri="{FF2B5EF4-FFF2-40B4-BE49-F238E27FC236}">
                <a16:creationId xmlns:a16="http://schemas.microsoft.com/office/drawing/2014/main" id="{463B1E34-98C3-D54C-BE25-26C21D8E91E2}"/>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8057A3BB-5773-664D-8D64-F441C269699D}"/>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4">
            <a:extLst>
              <a:ext uri="{FF2B5EF4-FFF2-40B4-BE49-F238E27FC236}">
                <a16:creationId xmlns:a16="http://schemas.microsoft.com/office/drawing/2014/main" id="{AA21021A-F34B-E147-80AC-5F35CFA5774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4" descr="virtualmemcache">
            <a:extLst>
              <a:ext uri="{FF2B5EF4-FFF2-40B4-BE49-F238E27FC236}">
                <a16:creationId xmlns:a16="http://schemas.microsoft.com/office/drawing/2014/main" id="{9300CC26-7367-F94C-B21F-34CC9A47D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89FB5C5-A040-D640-B81B-0B49BF2C789F}"/>
              </a:ext>
            </a:extLst>
          </p:cNvPr>
          <p:cNvSpPr/>
          <p:nvPr/>
        </p:nvSpPr>
        <p:spPr>
          <a:xfrm>
            <a:off x="609600" y="914400"/>
            <a:ext cx="8534400" cy="594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8243" name="Rectangle 2">
            <a:extLst>
              <a:ext uri="{FF2B5EF4-FFF2-40B4-BE49-F238E27FC236}">
                <a16:creationId xmlns:a16="http://schemas.microsoft.com/office/drawing/2014/main" id="{0E12A7A6-E4AD-D24F-8C29-878121AA8103}"/>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6" name="Rectangle 2">
            <a:extLst>
              <a:ext uri="{FF2B5EF4-FFF2-40B4-BE49-F238E27FC236}">
                <a16:creationId xmlns:a16="http://schemas.microsoft.com/office/drawing/2014/main" id="{2027823C-E21E-DE47-965C-B2C60616403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SRAM</a:t>
            </a:r>
          </a:p>
        </p:txBody>
      </p:sp>
      <p:sp>
        <p:nvSpPr>
          <p:cNvPr id="49155" name="Rectangle 3"/>
          <p:cNvSpPr>
            <a:spLocks noGrp="1" noChangeArrowheads="1"/>
          </p:cNvSpPr>
          <p:nvPr>
            <p:ph type="body" idx="1"/>
          </p:nvPr>
        </p:nvSpPr>
        <p:spPr/>
        <p:txBody>
          <a:bodyPr/>
          <a:lstStyle/>
          <a:p>
            <a:pPr eaLnBrk="1" hangingPunct="1"/>
            <a:r>
              <a:rPr lang="en-US" altLang="zh-CN" dirty="0">
                <a:solidFill>
                  <a:srgbClr val="00B0F0"/>
                </a:solidFill>
              </a:rPr>
              <a:t>Static Random Access Memory</a:t>
            </a:r>
          </a:p>
          <a:p>
            <a:pPr eaLnBrk="1" hangingPunct="1"/>
            <a:r>
              <a:rPr lang="en-US" altLang="zh-CN" dirty="0"/>
              <a:t>Six transistors per bit to prevent the information from being disturbed when read</a:t>
            </a:r>
          </a:p>
          <a:p>
            <a:pPr eaLnBrk="1" hangingPunct="1"/>
            <a:r>
              <a:rPr lang="en-US" altLang="zh-CN" dirty="0"/>
              <a:t>Don’t need to refresh, so access time is very close to cycle time</a:t>
            </a:r>
          </a:p>
        </p:txBody>
      </p:sp>
    </p:spTree>
    <p:extLst>
      <p:ext uri="{BB962C8B-B14F-4D97-AF65-F5344CB8AC3E}">
        <p14:creationId xmlns:p14="http://schemas.microsoft.com/office/powerpoint/2010/main" val="25163622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4" descr="virtualmemcache">
            <a:extLst>
              <a:ext uri="{FF2B5EF4-FFF2-40B4-BE49-F238E27FC236}">
                <a16:creationId xmlns:a16="http://schemas.microsoft.com/office/drawing/2014/main" id="{82C1174F-35CF-B84E-9E7F-AD9149CC5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1A2A227-5C5A-7844-90B9-9F27817FE6BF}"/>
              </a:ext>
            </a:extLst>
          </p:cNvPr>
          <p:cNvSpPr/>
          <p:nvPr/>
        </p:nvSpPr>
        <p:spPr>
          <a:xfrm>
            <a:off x="609600" y="3352800"/>
            <a:ext cx="85344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40291" name="Rectangle 2">
            <a:extLst>
              <a:ext uri="{FF2B5EF4-FFF2-40B4-BE49-F238E27FC236}">
                <a16:creationId xmlns:a16="http://schemas.microsoft.com/office/drawing/2014/main" id="{FD59DC2D-253E-9A4E-AE8E-3E8BE8420738}"/>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6" name="Rectangle 2">
            <a:extLst>
              <a:ext uri="{FF2B5EF4-FFF2-40B4-BE49-F238E27FC236}">
                <a16:creationId xmlns:a16="http://schemas.microsoft.com/office/drawing/2014/main" id="{43B695E8-971F-2A44-AC90-6ED5723D1C4F}"/>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40293" name="TextBox 6">
            <a:extLst>
              <a:ext uri="{FF2B5EF4-FFF2-40B4-BE49-F238E27FC236}">
                <a16:creationId xmlns:a16="http://schemas.microsoft.com/office/drawing/2014/main" id="{5E87F6B9-CA91-0345-9EED-0636A4DF0F6D}"/>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椭圆 8">
            <a:extLst>
              <a:ext uri="{FF2B5EF4-FFF2-40B4-BE49-F238E27FC236}">
                <a16:creationId xmlns:a16="http://schemas.microsoft.com/office/drawing/2014/main" id="{587A6778-7989-AD49-99C4-E58F833CCFDF}"/>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4" descr="virtualmemcache">
            <a:extLst>
              <a:ext uri="{FF2B5EF4-FFF2-40B4-BE49-F238E27FC236}">
                <a16:creationId xmlns:a16="http://schemas.microsoft.com/office/drawing/2014/main" id="{7B94064D-3132-7D4C-927F-6BBA1FD81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8" name="Rectangle 2">
            <a:extLst>
              <a:ext uri="{FF2B5EF4-FFF2-40B4-BE49-F238E27FC236}">
                <a16:creationId xmlns:a16="http://schemas.microsoft.com/office/drawing/2014/main" id="{1602F3A7-EF7D-7341-87AA-21BD25DFE0AA}"/>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5" name="Rectangle 2">
            <a:extLst>
              <a:ext uri="{FF2B5EF4-FFF2-40B4-BE49-F238E27FC236}">
                <a16:creationId xmlns:a16="http://schemas.microsoft.com/office/drawing/2014/main" id="{ADA22BDA-0366-5B44-B1B6-12CFAF9823BE}"/>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42340" name="TextBox 6">
            <a:extLst>
              <a:ext uri="{FF2B5EF4-FFF2-40B4-BE49-F238E27FC236}">
                <a16:creationId xmlns:a16="http://schemas.microsoft.com/office/drawing/2014/main" id="{9D42AC48-14F6-6E4D-9B3C-DF9547BD966D}"/>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5DCD12DA-26D7-C64A-8814-A0A249B6961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4">
            <a:extLst>
              <a:ext uri="{FF2B5EF4-FFF2-40B4-BE49-F238E27FC236}">
                <a16:creationId xmlns:a16="http://schemas.microsoft.com/office/drawing/2014/main" id="{AB53B41C-318E-1A4C-ABCD-C717B052A97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ready?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example, 6</a:t>
            </a:r>
            <a:r>
              <a:rPr kumimoji="0" lang="en-US" altLang="zh-CN" sz="4400" b="1" i="0" u="none" strike="noStrike" kern="1200" cap="none" spc="0" normalizeH="0" baseline="30000" noProof="0">
                <a:ln>
                  <a:noFill/>
                </a:ln>
                <a:solidFill>
                  <a:srgbClr val="000000"/>
                </a:solidFill>
                <a:effectLst/>
                <a:uLnTx/>
                <a:uFillTx/>
                <a:latin typeface="Verdana" panose="020B0604030504040204" pitchFamily="34" charset="0"/>
                <a:ea typeface="宋体" panose="02010600030101010101" pitchFamily="2" charset="-122"/>
                <a:cs typeface="+mn-cs"/>
              </a:rPr>
              <a:t>th</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ed.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3">
            <a:extLst>
              <a:ext uri="{FF2B5EF4-FFF2-40B4-BE49-F238E27FC236}">
                <a16:creationId xmlns:a16="http://schemas.microsoft.com/office/drawing/2014/main" id="{54FCC035-B164-F64B-BB15-66C57766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0"/>
            <a:ext cx="8137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163448D-7E64-B24C-8C94-A2555224E940}"/>
              </a:ext>
            </a:extLst>
          </p:cNvPr>
          <p:cNvSpPr txBox="1">
            <a:spLocks noChangeArrowheads="1"/>
          </p:cNvSpPr>
          <p:nvPr/>
        </p:nvSpPr>
        <p:spPr bwMode="auto">
          <a:xfrm>
            <a:off x="0" y="5410200"/>
            <a:ext cx="9144000" cy="1447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a:ln>
                  <a:noFill/>
                </a:ln>
                <a:solidFill>
                  <a:srgbClr val="000000"/>
                </a:solidFill>
                <a:effectLst/>
                <a:uLnTx/>
                <a:uFillTx/>
                <a:latin typeface="Verdana"/>
                <a:ea typeface="宋体"/>
                <a:cs typeface="+mj-cs"/>
              </a:rPr>
              <a:t>Address Translation</a:t>
            </a: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
        <p:nvSpPr>
          <p:cNvPr id="6" name="Rectangle 2">
            <a:extLst>
              <a:ext uri="{FF2B5EF4-FFF2-40B4-BE49-F238E27FC236}">
                <a16:creationId xmlns:a16="http://schemas.microsoft.com/office/drawing/2014/main" id="{58224B93-A69B-D24E-B6D7-5FFC14E0905D}"/>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40-bit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16KB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direct-mapped 16KB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four-way set associative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two-way set associative, 256 entries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1">
            <a:extLst>
              <a:ext uri="{FF2B5EF4-FFF2-40B4-BE49-F238E27FC236}">
                <a16:creationId xmlns:a16="http://schemas.microsoft.com/office/drawing/2014/main" id="{65537EFD-6C52-3340-ACF2-B6346F686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4" name="Title 1">
            <a:extLst>
              <a:ext uri="{FF2B5EF4-FFF2-40B4-BE49-F238E27FC236}">
                <a16:creationId xmlns:a16="http://schemas.microsoft.com/office/drawing/2014/main" id="{ADFC6139-F5C9-9D42-A435-D6C78D24EB70}"/>
              </a:ext>
            </a:extLst>
          </p:cNvPr>
          <p:cNvSpPr>
            <a:spLocks noGrp="1" noChangeArrowheads="1"/>
          </p:cNvSpPr>
          <p:nvPr>
            <p:ph type="title"/>
          </p:nvPr>
        </p:nvSpPr>
        <p:spPr/>
        <p:txBody>
          <a:bodyPr/>
          <a:lstStyle/>
          <a:p>
            <a:r>
              <a:rPr lang="en-CN" altLang="en-CN"/>
              <a:t>Summary of Cache Opt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2.1-2.2</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FA7-58DB-B845-8BBE-1C51A3C1A8E1}"/>
              </a:ext>
            </a:extLst>
          </p:cNvPr>
          <p:cNvSpPr>
            <a:spLocks noGrp="1"/>
          </p:cNvSpPr>
          <p:nvPr>
            <p:ph type="title"/>
          </p:nvPr>
        </p:nvSpPr>
        <p:spPr/>
        <p:txBody>
          <a:bodyPr/>
          <a:lstStyle/>
          <a:p>
            <a:r>
              <a:rPr lang="en-CN" dirty="0"/>
              <a:t>Readings</a:t>
            </a:r>
          </a:p>
        </p:txBody>
      </p:sp>
      <p:sp>
        <p:nvSpPr>
          <p:cNvPr id="3" name="Content Placeholder 2">
            <a:extLst>
              <a:ext uri="{FF2B5EF4-FFF2-40B4-BE49-F238E27FC236}">
                <a16:creationId xmlns:a16="http://schemas.microsoft.com/office/drawing/2014/main" id="{54F0B0A2-42D3-ED47-A4D0-40CE63AB72A3}"/>
              </a:ext>
            </a:extLst>
          </p:cNvPr>
          <p:cNvSpPr>
            <a:spLocks noGrp="1"/>
          </p:cNvSpPr>
          <p:nvPr>
            <p:ph idx="1"/>
          </p:nvPr>
        </p:nvSpPr>
        <p:spPr>
          <a:xfrm>
            <a:off x="457200" y="1600200"/>
            <a:ext cx="8839200" cy="5257800"/>
          </a:xfrm>
        </p:spPr>
        <p:txBody>
          <a:bodyPr/>
          <a:lstStyle/>
          <a:p>
            <a:r>
              <a:rPr lang="en-US" u="sng" dirty="0">
                <a:hlinkClick r:id="rId2"/>
              </a:rPr>
              <a:t>Memory Hierarchy - Cache Performance</a:t>
            </a:r>
            <a:endParaRPr lang="en-CN" dirty="0"/>
          </a:p>
          <a:p>
            <a:r>
              <a:rPr lang="en-US" dirty="0">
                <a:hlinkClick r:id="rId3"/>
              </a:rPr>
              <a:t>Memory Hierarchy - Virtual Memory</a:t>
            </a:r>
            <a:endParaRPr lang="en-CN" dirty="0"/>
          </a:p>
        </p:txBody>
      </p:sp>
    </p:spTree>
    <p:extLst>
      <p:ext uri="{BB962C8B-B14F-4D97-AF65-F5344CB8AC3E}">
        <p14:creationId xmlns:p14="http://schemas.microsoft.com/office/powerpoint/2010/main" val="33343636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图片 5">
            <a:extLst>
              <a:ext uri="{FF2B5EF4-FFF2-40B4-BE49-F238E27FC236}">
                <a16:creationId xmlns:a16="http://schemas.microsoft.com/office/drawing/2014/main" id="{B3CE7DF2-4183-5B44-A938-DF4AA8CD96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B1CE979-162A-9742-BD9B-F048F0C4A9BF}"/>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A67D21A1-F463-574A-8195-F3BA334EF43D}"/>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brave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a:extLst>
              <a:ext uri="{FF2B5EF4-FFF2-40B4-BE49-F238E27FC236}">
                <a16:creationId xmlns:a16="http://schemas.microsoft.com/office/drawing/2014/main" id="{082C5807-CFA4-354C-905E-1485AE020A4C}"/>
              </a:ext>
            </a:extLst>
          </p:cNvPr>
          <p:cNvSpPr>
            <a:spLocks noGrp="1" noChangeArrowheads="1"/>
          </p:cNvSpPr>
          <p:nvPr>
            <p:ph type="title"/>
          </p:nvPr>
        </p:nvSpPr>
        <p:spPr/>
        <p:txBody>
          <a:bodyPr/>
          <a:lstStyle/>
          <a:p>
            <a:endParaRPr lang="en-US" altLang="en-US"/>
          </a:p>
        </p:txBody>
      </p:sp>
      <p:pic>
        <p:nvPicPr>
          <p:cNvPr id="220162" name="Content Placeholder 4">
            <a:extLst>
              <a:ext uri="{FF2B5EF4-FFF2-40B4-BE49-F238E27FC236}">
                <a16:creationId xmlns:a16="http://schemas.microsoft.com/office/drawing/2014/main" id="{3E3D5FE7-1B39-324C-B02A-08F37D94B6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0"/>
            <a:ext cx="13716000" cy="6858000"/>
          </a:xfrm>
        </p:spPr>
      </p:pic>
      <p:sp>
        <p:nvSpPr>
          <p:cNvPr id="6" name="Rectangle 2">
            <a:extLst>
              <a:ext uri="{FF2B5EF4-FFF2-40B4-BE49-F238E27FC236}">
                <a16:creationId xmlns:a16="http://schemas.microsoft.com/office/drawing/2014/main" id="{1E36BA39-978F-E14D-9642-D1C1DEDDB2AD}"/>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toast to the ones here today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44F41940-604D-7A4B-8554-65DCECF4A174}"/>
              </a:ext>
            </a:extLst>
          </p:cNvPr>
          <p:cNvSpPr>
            <a:spLocks noGrp="1" noChangeArrowheads="1"/>
          </p:cNvSpPr>
          <p:nvPr>
            <p:ph type="title"/>
          </p:nvPr>
        </p:nvSpPr>
        <p:spPr/>
        <p:txBody>
          <a:bodyPr/>
          <a:lstStyle/>
          <a:p>
            <a:r>
              <a:rPr lang="en-US" altLang="zh-CN" dirty="0"/>
              <a:t>Direct Mapped Cache</a:t>
            </a:r>
            <a:endParaRPr lang="zh-CN" altLang="en-US" dirty="0"/>
          </a:p>
        </p:txBody>
      </p:sp>
      <p:pic>
        <p:nvPicPr>
          <p:cNvPr id="89090" name="Picture 2">
            <a:extLst>
              <a:ext uri="{FF2B5EF4-FFF2-40B4-BE49-F238E27FC236}">
                <a16:creationId xmlns:a16="http://schemas.microsoft.com/office/drawing/2014/main" id="{8254735E-DF47-0845-9D9E-31E9E1FE0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752600"/>
            <a:ext cx="64563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1">
            <a:extLst>
              <a:ext uri="{FF2B5EF4-FFF2-40B4-BE49-F238E27FC236}">
                <a16:creationId xmlns:a16="http://schemas.microsoft.com/office/drawing/2014/main" id="{101E76B6-E23C-5543-849D-597AD1D7176A}"/>
              </a:ext>
            </a:extLst>
          </p:cNvPr>
          <p:cNvSpPr>
            <a:spLocks noGrp="1" noChangeArrowheads="1"/>
          </p:cNvSpPr>
          <p:nvPr>
            <p:ph type="title"/>
          </p:nvPr>
        </p:nvSpPr>
        <p:spPr/>
        <p:txBody>
          <a:bodyPr/>
          <a:lstStyle/>
          <a:p>
            <a:r>
              <a:rPr lang="en-US" altLang="zh-CN"/>
              <a:t>#What’s More</a:t>
            </a:r>
            <a:endParaRPr lang="zh-CN" altLang="en-US"/>
          </a:p>
        </p:txBody>
      </p:sp>
      <p:sp>
        <p:nvSpPr>
          <p:cNvPr id="222210" name="内容占位符 2">
            <a:extLst>
              <a:ext uri="{FF2B5EF4-FFF2-40B4-BE49-F238E27FC236}">
                <a16:creationId xmlns:a16="http://schemas.microsoft.com/office/drawing/2014/main" id="{F6A420F2-AAA0-8243-BB2A-6A4C345FB3D5}"/>
              </a:ext>
            </a:extLst>
          </p:cNvPr>
          <p:cNvSpPr>
            <a:spLocks noGrp="1" noChangeArrowheads="1"/>
          </p:cNvSpPr>
          <p:nvPr>
            <p:ph idx="1"/>
          </p:nvPr>
        </p:nvSpPr>
        <p:spPr/>
        <p:txBody>
          <a:bodyPr/>
          <a:lstStyle/>
          <a:p>
            <a:r>
              <a:rPr lang="en-US" altLang="zh-CN">
                <a:hlinkClick r:id="rId2"/>
              </a:rPr>
              <a:t>Why Get a Ph.D.? </a:t>
            </a:r>
            <a:r>
              <a:rPr lang="en-US" altLang="zh-CN"/>
              <a:t>by Nick Feamster</a:t>
            </a:r>
          </a:p>
          <a:p>
            <a:r>
              <a:rPr lang="en-US" altLang="zh-CN">
                <a:hlinkClick r:id="rId3"/>
              </a:rPr>
              <a:t>3 Qualities of Successful Ph.D. Students: Perseverance, Tenacity, and Cogency </a:t>
            </a:r>
            <a:r>
              <a:rPr lang="en-US" altLang="zh-CN"/>
              <a:t>by Matt Might</a:t>
            </a:r>
          </a:p>
          <a:p>
            <a:r>
              <a:rPr lang="en-US" altLang="zh-CN">
                <a:hlinkClick r:id="rId4"/>
              </a:rPr>
              <a:t>So Long, and Thanks for the Ph.D.! </a:t>
            </a:r>
            <a:endParaRPr lang="en-US" altLang="zh-CN"/>
          </a:p>
          <a:p>
            <a:pPr>
              <a:buFontTx/>
              <a:buNone/>
            </a:pPr>
            <a:r>
              <a:rPr lang="en-US" altLang="zh-CN"/>
              <a:t>	by Ronald Azuma</a:t>
            </a:r>
          </a:p>
          <a:p>
            <a:r>
              <a:rPr lang="en-US" altLang="zh-CN">
                <a:hlinkClick r:id="rId5"/>
              </a:rPr>
              <a:t>Applying to Ph.D. Programs in Computer Science </a:t>
            </a:r>
            <a:endParaRPr lang="en-US" altLang="zh-CN"/>
          </a:p>
          <a:p>
            <a:pPr>
              <a:buFontTx/>
              <a:buNone/>
            </a:pPr>
            <a:r>
              <a:rPr lang="en-US" altLang="zh-CN"/>
              <a:t>	by Mor Harchol-Balter</a:t>
            </a:r>
          </a:p>
          <a:p>
            <a:endParaRPr lang="en-US" altLang="zh-C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a:extLst>
              <a:ext uri="{FF2B5EF4-FFF2-40B4-BE49-F238E27FC236}">
                <a16:creationId xmlns:a16="http://schemas.microsoft.com/office/drawing/2014/main" id="{3757C705-2100-6042-8A86-17F546B2015B}"/>
              </a:ext>
            </a:extLst>
          </p:cNvPr>
          <p:cNvSpPr>
            <a:spLocks noGrp="1" noChangeArrowheads="1"/>
          </p:cNvSpPr>
          <p:nvPr>
            <p:ph type="title"/>
          </p:nvPr>
        </p:nvSpPr>
        <p:spPr/>
        <p:txBody>
          <a:bodyPr/>
          <a:lstStyle/>
          <a:p>
            <a:r>
              <a:rPr lang="en-US" altLang="zh-CN"/>
              <a:t>#What’s More</a:t>
            </a:r>
            <a:endParaRPr lang="zh-CN" altLang="en-US"/>
          </a:p>
        </p:txBody>
      </p:sp>
      <p:sp>
        <p:nvSpPr>
          <p:cNvPr id="223234" name="内容占位符 2">
            <a:extLst>
              <a:ext uri="{FF2B5EF4-FFF2-40B4-BE49-F238E27FC236}">
                <a16:creationId xmlns:a16="http://schemas.microsoft.com/office/drawing/2014/main" id="{6EAF5E4F-CFF1-B844-9F8F-FF718CD15FAE}"/>
              </a:ext>
            </a:extLst>
          </p:cNvPr>
          <p:cNvSpPr>
            <a:spLocks noGrp="1" noChangeArrowheads="1"/>
          </p:cNvSpPr>
          <p:nvPr>
            <p:ph idx="1"/>
          </p:nvPr>
        </p:nvSpPr>
        <p:spPr/>
        <p:txBody>
          <a:bodyPr/>
          <a:lstStyle/>
          <a:p>
            <a:r>
              <a:rPr lang="en-US" altLang="zh-CN" dirty="0">
                <a:hlinkClick r:id="rId2"/>
              </a:rPr>
              <a:t>Graduate School: Keys To Success</a:t>
            </a:r>
            <a:endParaRPr lang="en-US" altLang="zh-CN" dirty="0"/>
          </a:p>
          <a:p>
            <a:pPr>
              <a:buFontTx/>
              <a:buNone/>
            </a:pPr>
            <a:r>
              <a:rPr lang="en-US" altLang="zh-CN" dirty="0"/>
              <a:t>	by </a:t>
            </a:r>
            <a:r>
              <a:rPr lang="en-US" altLang="en-CN" dirty="0" err="1"/>
              <a:t>Remzi</a:t>
            </a:r>
            <a:r>
              <a:rPr lang="en-US" altLang="en-CN" dirty="0"/>
              <a:t> </a:t>
            </a:r>
            <a:r>
              <a:rPr lang="en-US" altLang="en-CN" dirty="0" err="1"/>
              <a:t>Arpaci-Dusseau</a:t>
            </a:r>
            <a:endParaRPr lang="en-US" altLang="zh-CN" dirty="0"/>
          </a:p>
          <a:p>
            <a:r>
              <a:rPr lang="en-US" altLang="zh-CN" dirty="0">
                <a:hlinkClick r:id="rId3"/>
              </a:rPr>
              <a:t>What My Mentors Taught Me</a:t>
            </a:r>
            <a:endParaRPr lang="en-US" altLang="zh-CN" dirty="0"/>
          </a:p>
          <a:p>
            <a:pPr>
              <a:buFontTx/>
              <a:buNone/>
            </a:pPr>
            <a:r>
              <a:rPr lang="en-US" altLang="zh-CN" dirty="0"/>
              <a:t>	by Shan Lu</a:t>
            </a:r>
          </a:p>
          <a:p>
            <a:pPr>
              <a:buFontTx/>
              <a:buNone/>
            </a:pPr>
            <a:endParaRPr lang="en-US" altLang="zh-CN" dirty="0"/>
          </a:p>
          <a:p>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p:txBody>
          <a:bodyPr/>
          <a:lstStyle/>
          <a:p>
            <a:r>
              <a:rPr lang="en-CN" dirty="0"/>
              <a:t>Example                                            16 KB direct mapped cache             256-byte blocks</a:t>
            </a:r>
          </a:p>
          <a:p>
            <a:r>
              <a:rPr lang="en-US" dirty="0"/>
              <a:t>W</a:t>
            </a:r>
            <a:r>
              <a:rPr lang="en-CN" dirty="0"/>
              <a:t>hich of the following addresses conflict with 0x12345678?                   0x12345677                                     0x11335577                                       0x11115678                                      0x12341666</a:t>
            </a:r>
          </a:p>
          <a:p>
            <a:endParaRPr lang="en-CN" dirty="0"/>
          </a:p>
        </p:txBody>
      </p:sp>
    </p:spTree>
    <p:extLst>
      <p:ext uri="{BB962C8B-B14F-4D97-AF65-F5344CB8AC3E}">
        <p14:creationId xmlns:p14="http://schemas.microsoft.com/office/powerpoint/2010/main" val="181578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p:txBody>
          <a:bodyPr/>
          <a:lstStyle/>
          <a:p>
            <a:r>
              <a:rPr lang="en-CN" dirty="0"/>
              <a:t>Example                                            16 KB direct mapped cache             256-byte blocks</a:t>
            </a:r>
          </a:p>
          <a:p>
            <a:r>
              <a:rPr lang="en-US" dirty="0"/>
              <a:t>W</a:t>
            </a:r>
            <a:r>
              <a:rPr lang="en-CN" dirty="0"/>
              <a:t>hich of the following addresses </a:t>
            </a:r>
            <a:r>
              <a:rPr lang="en-CN" dirty="0">
                <a:solidFill>
                  <a:srgbClr val="ED008B"/>
                </a:solidFill>
              </a:rPr>
              <a:t>conflict</a:t>
            </a:r>
            <a:r>
              <a:rPr lang="en-CN" dirty="0"/>
              <a:t> with 0x12345678?                   0x12345677                                     0x11335577                                       0x11115678                                      0x12341666</a:t>
            </a:r>
          </a:p>
          <a:p>
            <a:endParaRPr lang="en-CN" dirty="0"/>
          </a:p>
        </p:txBody>
      </p:sp>
      <p:sp>
        <p:nvSpPr>
          <p:cNvPr id="4" name="TextBox 3">
            <a:extLst>
              <a:ext uri="{FF2B5EF4-FFF2-40B4-BE49-F238E27FC236}">
                <a16:creationId xmlns:a16="http://schemas.microsoft.com/office/drawing/2014/main" id="{27EDFE3C-729A-8AD4-D4F9-EEBDCE919F2D}"/>
              </a:ext>
            </a:extLst>
          </p:cNvPr>
          <p:cNvSpPr txBox="1"/>
          <p:nvPr/>
        </p:nvSpPr>
        <p:spPr>
          <a:xfrm>
            <a:off x="3834190" y="4637782"/>
            <a:ext cx="5299849" cy="1077218"/>
          </a:xfrm>
          <a:prstGeom prst="rect">
            <a:avLst/>
          </a:prstGeom>
          <a:noFill/>
        </p:spPr>
        <p:txBody>
          <a:bodyPr wrap="none" rtlCol="0">
            <a:spAutoFit/>
          </a:bodyPr>
          <a:lstStyle/>
          <a:p>
            <a:r>
              <a:rPr lang="en-US" sz="3200" dirty="0">
                <a:solidFill>
                  <a:srgbClr val="ED008B"/>
                </a:solidFill>
                <a:latin typeface="+mn-lt"/>
              </a:rPr>
              <a:t>be in d</a:t>
            </a:r>
            <a:r>
              <a:rPr lang="en-CN" sz="3200" dirty="0">
                <a:solidFill>
                  <a:srgbClr val="ED008B"/>
                </a:solidFill>
                <a:latin typeface="+mn-lt"/>
              </a:rPr>
              <a:t>iff blocks</a:t>
            </a:r>
          </a:p>
          <a:p>
            <a:r>
              <a:rPr lang="en-US" sz="3200" dirty="0">
                <a:solidFill>
                  <a:srgbClr val="ED008B"/>
                </a:solidFill>
                <a:latin typeface="+mn-lt"/>
              </a:rPr>
              <a:t>m</a:t>
            </a:r>
            <a:r>
              <a:rPr lang="en-CN" sz="3200" dirty="0">
                <a:solidFill>
                  <a:srgbClr val="ED008B"/>
                </a:solidFill>
                <a:latin typeface="+mn-lt"/>
              </a:rPr>
              <a:t>ap to same cache lines</a:t>
            </a:r>
          </a:p>
        </p:txBody>
      </p:sp>
    </p:spTree>
    <p:extLst>
      <p:ext uri="{BB962C8B-B14F-4D97-AF65-F5344CB8AC3E}">
        <p14:creationId xmlns:p14="http://schemas.microsoft.com/office/powerpoint/2010/main" val="318269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p:txBody>
          <a:bodyPr/>
          <a:lstStyle/>
          <a:p>
            <a:r>
              <a:rPr lang="en-CN" dirty="0"/>
              <a:t>Example                                            16 KB direct mapped cache             </a:t>
            </a:r>
            <a:r>
              <a:rPr lang="en-CN" dirty="0">
                <a:solidFill>
                  <a:srgbClr val="ED008B"/>
                </a:solidFill>
              </a:rPr>
              <a:t>256-byte</a:t>
            </a:r>
            <a:r>
              <a:rPr lang="en-CN" dirty="0"/>
              <a:t> blocks</a:t>
            </a:r>
          </a:p>
          <a:p>
            <a:r>
              <a:rPr lang="en-US" dirty="0"/>
              <a:t>W</a:t>
            </a:r>
            <a:r>
              <a:rPr lang="en-CN" dirty="0"/>
              <a:t>hich of the following addresses conflict with 0x12345678?                   0x123456</a:t>
            </a:r>
            <a:r>
              <a:rPr lang="en-CN" dirty="0">
                <a:solidFill>
                  <a:srgbClr val="ED008B"/>
                </a:solidFill>
              </a:rPr>
              <a:t>77</a:t>
            </a:r>
            <a:r>
              <a:rPr lang="en-CN" dirty="0"/>
              <a:t>                                     0x113355</a:t>
            </a:r>
            <a:r>
              <a:rPr lang="en-CN" dirty="0">
                <a:solidFill>
                  <a:srgbClr val="ED008B"/>
                </a:solidFill>
              </a:rPr>
              <a:t>77</a:t>
            </a:r>
            <a:r>
              <a:rPr lang="en-CN" dirty="0"/>
              <a:t>                                       0x111156</a:t>
            </a:r>
            <a:r>
              <a:rPr lang="en-CN" dirty="0">
                <a:solidFill>
                  <a:srgbClr val="ED008B"/>
                </a:solidFill>
              </a:rPr>
              <a:t>78</a:t>
            </a:r>
            <a:r>
              <a:rPr lang="en-CN" dirty="0"/>
              <a:t>                                      0x123416</a:t>
            </a:r>
            <a:r>
              <a:rPr lang="en-CN" dirty="0">
                <a:solidFill>
                  <a:srgbClr val="ED008B"/>
                </a:solidFill>
              </a:rPr>
              <a:t>66</a:t>
            </a:r>
          </a:p>
          <a:p>
            <a:endParaRPr lang="en-CN" dirty="0"/>
          </a:p>
        </p:txBody>
      </p:sp>
      <p:sp>
        <p:nvSpPr>
          <p:cNvPr id="4" name="TextBox 3">
            <a:extLst>
              <a:ext uri="{FF2B5EF4-FFF2-40B4-BE49-F238E27FC236}">
                <a16:creationId xmlns:a16="http://schemas.microsoft.com/office/drawing/2014/main" id="{27EDFE3C-729A-8AD4-D4F9-EEBDCE919F2D}"/>
              </a:ext>
            </a:extLst>
          </p:cNvPr>
          <p:cNvSpPr txBox="1"/>
          <p:nvPr/>
        </p:nvSpPr>
        <p:spPr>
          <a:xfrm>
            <a:off x="3834190" y="4637782"/>
            <a:ext cx="4201791" cy="584775"/>
          </a:xfrm>
          <a:prstGeom prst="rect">
            <a:avLst/>
          </a:prstGeom>
          <a:noFill/>
        </p:spPr>
        <p:txBody>
          <a:bodyPr wrap="none" rtlCol="0">
            <a:spAutoFit/>
          </a:bodyPr>
          <a:lstStyle/>
          <a:p>
            <a:r>
              <a:rPr lang="en-US" sz="3200" dirty="0">
                <a:solidFill>
                  <a:srgbClr val="ED008B"/>
                </a:solidFill>
                <a:latin typeface="+mn-lt"/>
              </a:rPr>
              <a:t>log256=8-bit offset</a:t>
            </a:r>
            <a:endParaRPr lang="en-CN" sz="3200" dirty="0">
              <a:solidFill>
                <a:srgbClr val="ED008B"/>
              </a:solidFill>
              <a:latin typeface="+mn-lt"/>
            </a:endParaRPr>
          </a:p>
        </p:txBody>
      </p:sp>
      <p:cxnSp>
        <p:nvCxnSpPr>
          <p:cNvPr id="6" name="Straight Connector 5">
            <a:extLst>
              <a:ext uri="{FF2B5EF4-FFF2-40B4-BE49-F238E27FC236}">
                <a16:creationId xmlns:a16="http://schemas.microsoft.com/office/drawing/2014/main" id="{A0FF1B47-0E02-7554-9EBC-F52382901661}"/>
              </a:ext>
            </a:extLst>
          </p:cNvPr>
          <p:cNvCxnSpPr/>
          <p:nvPr/>
        </p:nvCxnSpPr>
        <p:spPr>
          <a:xfrm>
            <a:off x="2937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13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04</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Basics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p:txBody>
          <a:bodyPr/>
          <a:lstStyle/>
          <a:p>
            <a:r>
              <a:rPr lang="en-CN" dirty="0"/>
              <a:t>Example                                            </a:t>
            </a:r>
            <a:r>
              <a:rPr lang="en-CN" dirty="0">
                <a:solidFill>
                  <a:srgbClr val="ED008B"/>
                </a:solidFill>
              </a:rPr>
              <a:t>16 KB </a:t>
            </a:r>
            <a:r>
              <a:rPr lang="en-CN" dirty="0"/>
              <a:t>direct mapped cache             </a:t>
            </a:r>
            <a:r>
              <a:rPr lang="en-CN" dirty="0">
                <a:solidFill>
                  <a:srgbClr val="ED008B"/>
                </a:solidFill>
              </a:rPr>
              <a:t>256-byte</a:t>
            </a:r>
            <a:r>
              <a:rPr lang="en-CN" dirty="0"/>
              <a:t> blocks</a:t>
            </a:r>
          </a:p>
          <a:p>
            <a:r>
              <a:rPr lang="en-US" dirty="0"/>
              <a:t>W</a:t>
            </a:r>
            <a:r>
              <a:rPr lang="en-CN" dirty="0"/>
              <a:t>hich of the following addresses conflict with 0x12345678?                   0x1234</a:t>
            </a:r>
            <a:r>
              <a:rPr lang="en-CN" dirty="0">
                <a:solidFill>
                  <a:srgbClr val="ED008B"/>
                </a:solidFill>
              </a:rPr>
              <a:t>56</a:t>
            </a:r>
            <a:r>
              <a:rPr lang="en-CN" dirty="0"/>
              <a:t>77                                     0x1133</a:t>
            </a:r>
            <a:r>
              <a:rPr lang="en-CN" dirty="0">
                <a:solidFill>
                  <a:srgbClr val="ED008B"/>
                </a:solidFill>
              </a:rPr>
              <a:t>55</a:t>
            </a:r>
            <a:r>
              <a:rPr lang="en-CN" dirty="0"/>
              <a:t>77                                       0x1111</a:t>
            </a:r>
            <a:r>
              <a:rPr lang="en-CN" dirty="0">
                <a:solidFill>
                  <a:srgbClr val="ED008B"/>
                </a:solidFill>
              </a:rPr>
              <a:t>56</a:t>
            </a:r>
            <a:r>
              <a:rPr lang="en-CN" dirty="0"/>
              <a:t>78                                      0x1234</a:t>
            </a:r>
            <a:r>
              <a:rPr lang="en-CN" dirty="0">
                <a:solidFill>
                  <a:srgbClr val="ED008B"/>
                </a:solidFill>
              </a:rPr>
              <a:t>16</a:t>
            </a:r>
            <a:r>
              <a:rPr lang="en-CN" dirty="0"/>
              <a:t>66                                        </a:t>
            </a:r>
          </a:p>
          <a:p>
            <a:pPr marL="0" indent="0">
              <a:buNone/>
            </a:pPr>
            <a:r>
              <a:rPr lang="en-CN" dirty="0">
                <a:solidFill>
                  <a:srgbClr val="ED008B"/>
                </a:solidFill>
              </a:rPr>
              <a:t>             </a:t>
            </a:r>
            <a:endParaRPr lang="en-CN" dirty="0"/>
          </a:p>
          <a:p>
            <a:endParaRPr lang="en-CN" dirty="0"/>
          </a:p>
        </p:txBody>
      </p:sp>
      <p:sp>
        <p:nvSpPr>
          <p:cNvPr id="4" name="TextBox 3">
            <a:extLst>
              <a:ext uri="{FF2B5EF4-FFF2-40B4-BE49-F238E27FC236}">
                <a16:creationId xmlns:a16="http://schemas.microsoft.com/office/drawing/2014/main" id="{27EDFE3C-729A-8AD4-D4F9-EEBDCE919F2D}"/>
              </a:ext>
            </a:extLst>
          </p:cNvPr>
          <p:cNvSpPr txBox="1"/>
          <p:nvPr/>
        </p:nvSpPr>
        <p:spPr>
          <a:xfrm>
            <a:off x="3834190" y="4637782"/>
            <a:ext cx="5460149" cy="1077218"/>
          </a:xfrm>
          <a:prstGeom prst="rect">
            <a:avLst/>
          </a:prstGeom>
          <a:noFill/>
        </p:spPr>
        <p:txBody>
          <a:bodyPr wrap="none" rtlCol="0">
            <a:spAutoFit/>
          </a:bodyPr>
          <a:lstStyle/>
          <a:p>
            <a:r>
              <a:rPr lang="en-US" sz="3200" dirty="0">
                <a:solidFill>
                  <a:srgbClr val="ED008B"/>
                </a:solidFill>
                <a:latin typeface="+mn-lt"/>
              </a:rPr>
              <a:t>log(16KB/256B)=64 lines</a:t>
            </a:r>
          </a:p>
          <a:p>
            <a:r>
              <a:rPr lang="en-US" sz="3200" dirty="0">
                <a:solidFill>
                  <a:srgbClr val="ED008B"/>
                </a:solidFill>
                <a:latin typeface="+mn-lt"/>
              </a:rPr>
              <a:t>log64=6-bit line index</a:t>
            </a:r>
            <a:endParaRPr lang="en-CN" sz="3200" dirty="0">
              <a:solidFill>
                <a:srgbClr val="ED008B"/>
              </a:solidFill>
              <a:latin typeface="+mn-lt"/>
            </a:endParaRPr>
          </a:p>
        </p:txBody>
      </p:sp>
      <p:cxnSp>
        <p:nvCxnSpPr>
          <p:cNvPr id="5" name="Straight Connector 4">
            <a:extLst>
              <a:ext uri="{FF2B5EF4-FFF2-40B4-BE49-F238E27FC236}">
                <a16:creationId xmlns:a16="http://schemas.microsoft.com/office/drawing/2014/main" id="{BDE275DE-D883-BBE5-215E-A405817AE5D4}"/>
              </a:ext>
            </a:extLst>
          </p:cNvPr>
          <p:cNvCxnSpPr/>
          <p:nvPr/>
        </p:nvCxnSpPr>
        <p:spPr>
          <a:xfrm>
            <a:off x="2937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172A4E-8CE9-03BD-F667-DE67E171A923}"/>
              </a:ext>
            </a:extLst>
          </p:cNvPr>
          <p:cNvCxnSpPr/>
          <p:nvPr/>
        </p:nvCxnSpPr>
        <p:spPr>
          <a:xfrm>
            <a:off x="24384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B8913F-ACAF-A6E9-DF5A-C3B1066662FF}"/>
              </a:ext>
            </a:extLst>
          </p:cNvPr>
          <p:cNvSpPr txBox="1"/>
          <p:nvPr/>
        </p:nvSpPr>
        <p:spPr>
          <a:xfrm>
            <a:off x="2304000" y="6044753"/>
            <a:ext cx="1874231" cy="584775"/>
          </a:xfrm>
          <a:prstGeom prst="rect">
            <a:avLst/>
          </a:prstGeom>
          <a:noFill/>
        </p:spPr>
        <p:txBody>
          <a:bodyPr wrap="none" rtlCol="0">
            <a:spAutoFit/>
          </a:bodyPr>
          <a:lstStyle/>
          <a:p>
            <a:r>
              <a:rPr lang="en-US" sz="3200" dirty="0">
                <a:solidFill>
                  <a:srgbClr val="ED008B"/>
                </a:solidFill>
                <a:latin typeface="+mn-lt"/>
              </a:rPr>
              <a:t>part of…</a:t>
            </a:r>
          </a:p>
        </p:txBody>
      </p:sp>
    </p:spTree>
    <p:extLst>
      <p:ext uri="{BB962C8B-B14F-4D97-AF65-F5344CB8AC3E}">
        <p14:creationId xmlns:p14="http://schemas.microsoft.com/office/powerpoint/2010/main" val="4077604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p:txBody>
          <a:bodyPr/>
          <a:lstStyle/>
          <a:p>
            <a:r>
              <a:rPr lang="en-CN" dirty="0"/>
              <a:t>Example                                            16 KB direct mapped cache             256-byte blocks</a:t>
            </a:r>
          </a:p>
          <a:p>
            <a:r>
              <a:rPr lang="en-US" dirty="0"/>
              <a:t>W</a:t>
            </a:r>
            <a:r>
              <a:rPr lang="en-CN" dirty="0"/>
              <a:t>hich of the following addresses conflict with 0x12345678?                   0x1234</a:t>
            </a:r>
            <a:r>
              <a:rPr lang="en-CN" dirty="0">
                <a:solidFill>
                  <a:srgbClr val="ED008B"/>
                </a:solidFill>
              </a:rPr>
              <a:t>56</a:t>
            </a:r>
            <a:r>
              <a:rPr lang="en-CN" dirty="0"/>
              <a:t>77  </a:t>
            </a:r>
            <a:r>
              <a:rPr lang="en-CN" dirty="0">
                <a:solidFill>
                  <a:srgbClr val="ED008B"/>
                </a:solidFill>
              </a:rPr>
              <a:t> …01010110…                                     </a:t>
            </a:r>
            <a:r>
              <a:rPr lang="en-CN" dirty="0"/>
              <a:t>0x1133</a:t>
            </a:r>
            <a:r>
              <a:rPr lang="en-CN" dirty="0">
                <a:solidFill>
                  <a:srgbClr val="ED008B"/>
                </a:solidFill>
              </a:rPr>
              <a:t>55</a:t>
            </a:r>
            <a:r>
              <a:rPr lang="en-CN" dirty="0"/>
              <a:t>77   </a:t>
            </a:r>
            <a:r>
              <a:rPr lang="en-CN" dirty="0">
                <a:solidFill>
                  <a:srgbClr val="ED008B"/>
                </a:solidFill>
              </a:rPr>
              <a:t>…01010101…</a:t>
            </a:r>
            <a:r>
              <a:rPr lang="en-CN" dirty="0"/>
              <a:t>                                      0x1111</a:t>
            </a:r>
            <a:r>
              <a:rPr lang="en-CN" dirty="0">
                <a:solidFill>
                  <a:srgbClr val="ED008B"/>
                </a:solidFill>
              </a:rPr>
              <a:t>56</a:t>
            </a:r>
            <a:r>
              <a:rPr lang="en-CN" dirty="0"/>
              <a:t>78   </a:t>
            </a:r>
            <a:r>
              <a:rPr lang="en-CN" dirty="0">
                <a:solidFill>
                  <a:srgbClr val="ED008B"/>
                </a:solidFill>
              </a:rPr>
              <a:t>…01010110…                    </a:t>
            </a:r>
            <a:r>
              <a:rPr lang="en-CN" dirty="0"/>
              <a:t>               0x1234</a:t>
            </a:r>
            <a:r>
              <a:rPr lang="en-CN" dirty="0">
                <a:solidFill>
                  <a:srgbClr val="ED008B"/>
                </a:solidFill>
              </a:rPr>
              <a:t>16</a:t>
            </a:r>
            <a:r>
              <a:rPr lang="en-CN" dirty="0"/>
              <a:t>66   </a:t>
            </a:r>
            <a:r>
              <a:rPr lang="en-CN" dirty="0">
                <a:solidFill>
                  <a:srgbClr val="ED008B"/>
                </a:solidFill>
              </a:rPr>
              <a:t>…00010110…                                     </a:t>
            </a:r>
          </a:p>
          <a:p>
            <a:pPr marL="0" indent="0">
              <a:buNone/>
            </a:pPr>
            <a:r>
              <a:rPr lang="en-CN" dirty="0">
                <a:solidFill>
                  <a:srgbClr val="ED008B"/>
                </a:solidFill>
              </a:rPr>
              <a:t>             </a:t>
            </a:r>
            <a:endParaRPr lang="en-CN" dirty="0"/>
          </a:p>
          <a:p>
            <a:endParaRPr lang="en-CN" dirty="0"/>
          </a:p>
        </p:txBody>
      </p:sp>
      <p:cxnSp>
        <p:nvCxnSpPr>
          <p:cNvPr id="5" name="Straight Connector 4">
            <a:extLst>
              <a:ext uri="{FF2B5EF4-FFF2-40B4-BE49-F238E27FC236}">
                <a16:creationId xmlns:a16="http://schemas.microsoft.com/office/drawing/2014/main" id="{BDE275DE-D883-BBE5-215E-A405817AE5D4}"/>
              </a:ext>
            </a:extLst>
          </p:cNvPr>
          <p:cNvCxnSpPr/>
          <p:nvPr/>
        </p:nvCxnSpPr>
        <p:spPr>
          <a:xfrm>
            <a:off x="2937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172A4E-8CE9-03BD-F667-DE67E171A923}"/>
              </a:ext>
            </a:extLst>
          </p:cNvPr>
          <p:cNvCxnSpPr/>
          <p:nvPr/>
        </p:nvCxnSpPr>
        <p:spPr>
          <a:xfrm>
            <a:off x="24384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B8913F-ACAF-A6E9-DF5A-C3B1066662FF}"/>
              </a:ext>
            </a:extLst>
          </p:cNvPr>
          <p:cNvSpPr txBox="1"/>
          <p:nvPr/>
        </p:nvSpPr>
        <p:spPr>
          <a:xfrm>
            <a:off x="2304000" y="6044753"/>
            <a:ext cx="1874231" cy="584775"/>
          </a:xfrm>
          <a:prstGeom prst="rect">
            <a:avLst/>
          </a:prstGeom>
          <a:noFill/>
        </p:spPr>
        <p:txBody>
          <a:bodyPr wrap="none" rtlCol="0">
            <a:spAutoFit/>
          </a:bodyPr>
          <a:lstStyle/>
          <a:p>
            <a:r>
              <a:rPr lang="en-US" sz="3200" dirty="0">
                <a:solidFill>
                  <a:srgbClr val="ED008B"/>
                </a:solidFill>
                <a:latin typeface="+mn-lt"/>
              </a:rPr>
              <a:t>part of…</a:t>
            </a:r>
          </a:p>
        </p:txBody>
      </p:sp>
      <p:cxnSp>
        <p:nvCxnSpPr>
          <p:cNvPr id="8" name="Straight Connector 7">
            <a:extLst>
              <a:ext uri="{FF2B5EF4-FFF2-40B4-BE49-F238E27FC236}">
                <a16:creationId xmlns:a16="http://schemas.microsoft.com/office/drawing/2014/main" id="{0A4AE2E0-9060-0225-B987-422A9DB94677}"/>
              </a:ext>
            </a:extLst>
          </p:cNvPr>
          <p:cNvCxnSpPr/>
          <p:nvPr/>
        </p:nvCxnSpPr>
        <p:spPr>
          <a:xfrm>
            <a:off x="6285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C90064-55DF-42FE-FA4D-031C189007EA}"/>
              </a:ext>
            </a:extLst>
          </p:cNvPr>
          <p:cNvCxnSpPr/>
          <p:nvPr/>
        </p:nvCxnSpPr>
        <p:spPr>
          <a:xfrm>
            <a:off x="47244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57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A3DC-C02C-2370-2C89-4FD8EC775D47}"/>
              </a:ext>
            </a:extLst>
          </p:cNvPr>
          <p:cNvSpPr>
            <a:spLocks noGrp="1"/>
          </p:cNvSpPr>
          <p:nvPr>
            <p:ph type="title"/>
          </p:nvPr>
        </p:nvSpPr>
        <p:spPr/>
        <p:txBody>
          <a:bodyPr/>
          <a:lstStyle/>
          <a:p>
            <a:r>
              <a:rPr lang="en-CN" dirty="0"/>
              <a:t>Direct Mapped Cache</a:t>
            </a:r>
          </a:p>
        </p:txBody>
      </p:sp>
      <p:sp>
        <p:nvSpPr>
          <p:cNvPr id="3" name="Content Placeholder 2">
            <a:extLst>
              <a:ext uri="{FF2B5EF4-FFF2-40B4-BE49-F238E27FC236}">
                <a16:creationId xmlns:a16="http://schemas.microsoft.com/office/drawing/2014/main" id="{C33F252C-C4CE-11D9-1F70-41DDE82D8D76}"/>
              </a:ext>
            </a:extLst>
          </p:cNvPr>
          <p:cNvSpPr>
            <a:spLocks noGrp="1"/>
          </p:cNvSpPr>
          <p:nvPr>
            <p:ph idx="1"/>
          </p:nvPr>
        </p:nvSpPr>
        <p:spPr>
          <a:xfrm>
            <a:off x="457200" y="1600200"/>
            <a:ext cx="8915400" cy="5257800"/>
          </a:xfrm>
        </p:spPr>
        <p:txBody>
          <a:bodyPr/>
          <a:lstStyle/>
          <a:p>
            <a:r>
              <a:rPr lang="en-CN" dirty="0"/>
              <a:t>Example                                            16 KB direct mapped cache             256-byte blocks</a:t>
            </a:r>
          </a:p>
          <a:p>
            <a:r>
              <a:rPr lang="en-US" dirty="0"/>
              <a:t>W</a:t>
            </a:r>
            <a:r>
              <a:rPr lang="en-CN" dirty="0"/>
              <a:t>hich of the following addresses  conflict with 0x12345678?                   0x1234</a:t>
            </a:r>
            <a:r>
              <a:rPr lang="en-CN" dirty="0">
                <a:solidFill>
                  <a:srgbClr val="ED008B"/>
                </a:solidFill>
              </a:rPr>
              <a:t>56</a:t>
            </a:r>
            <a:r>
              <a:rPr lang="en-CN" dirty="0"/>
              <a:t>77  </a:t>
            </a:r>
            <a:r>
              <a:rPr lang="en-CN" dirty="0">
                <a:solidFill>
                  <a:srgbClr val="ED008B"/>
                </a:solidFill>
              </a:rPr>
              <a:t> …01010110… </a:t>
            </a:r>
            <a:r>
              <a:rPr lang="en-CN" dirty="0"/>
              <a:t>same block                                    0x1133</a:t>
            </a:r>
            <a:r>
              <a:rPr lang="en-CN" dirty="0">
                <a:solidFill>
                  <a:srgbClr val="ED008B"/>
                </a:solidFill>
              </a:rPr>
              <a:t>55</a:t>
            </a:r>
            <a:r>
              <a:rPr lang="en-CN" dirty="0"/>
              <a:t>77   </a:t>
            </a:r>
            <a:r>
              <a:rPr lang="en-CN" dirty="0">
                <a:solidFill>
                  <a:srgbClr val="ED008B"/>
                </a:solidFill>
              </a:rPr>
              <a:t>…01010101…</a:t>
            </a:r>
            <a:r>
              <a:rPr lang="en-CN" dirty="0"/>
              <a:t> diff line                                    0x1111</a:t>
            </a:r>
            <a:r>
              <a:rPr lang="en-CN" dirty="0">
                <a:solidFill>
                  <a:srgbClr val="ED008B"/>
                </a:solidFill>
              </a:rPr>
              <a:t>56</a:t>
            </a:r>
            <a:r>
              <a:rPr lang="en-CN" dirty="0"/>
              <a:t>78   </a:t>
            </a:r>
            <a:r>
              <a:rPr lang="en-CN" dirty="0">
                <a:solidFill>
                  <a:srgbClr val="ED008B"/>
                </a:solidFill>
              </a:rPr>
              <a:t>…01010110… conflict                   </a:t>
            </a:r>
            <a:r>
              <a:rPr lang="en-CN" dirty="0"/>
              <a:t>               0x1234</a:t>
            </a:r>
            <a:r>
              <a:rPr lang="en-CN" dirty="0">
                <a:solidFill>
                  <a:srgbClr val="ED008B"/>
                </a:solidFill>
              </a:rPr>
              <a:t>16</a:t>
            </a:r>
            <a:r>
              <a:rPr lang="en-CN" dirty="0"/>
              <a:t>66   </a:t>
            </a:r>
            <a:r>
              <a:rPr lang="en-CN" dirty="0">
                <a:solidFill>
                  <a:srgbClr val="ED008B"/>
                </a:solidFill>
              </a:rPr>
              <a:t>…00010110… conflict                                    </a:t>
            </a:r>
          </a:p>
          <a:p>
            <a:pPr marL="0" indent="0">
              <a:buNone/>
            </a:pPr>
            <a:r>
              <a:rPr lang="en-CN" dirty="0">
                <a:solidFill>
                  <a:srgbClr val="ED008B"/>
                </a:solidFill>
              </a:rPr>
              <a:t>             </a:t>
            </a:r>
            <a:endParaRPr lang="en-CN" dirty="0"/>
          </a:p>
          <a:p>
            <a:endParaRPr lang="en-CN" dirty="0"/>
          </a:p>
        </p:txBody>
      </p:sp>
      <p:cxnSp>
        <p:nvCxnSpPr>
          <p:cNvPr id="5" name="Straight Connector 4">
            <a:extLst>
              <a:ext uri="{FF2B5EF4-FFF2-40B4-BE49-F238E27FC236}">
                <a16:creationId xmlns:a16="http://schemas.microsoft.com/office/drawing/2014/main" id="{BDE275DE-D883-BBE5-215E-A405817AE5D4}"/>
              </a:ext>
            </a:extLst>
          </p:cNvPr>
          <p:cNvCxnSpPr/>
          <p:nvPr/>
        </p:nvCxnSpPr>
        <p:spPr>
          <a:xfrm>
            <a:off x="2937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172A4E-8CE9-03BD-F667-DE67E171A923}"/>
              </a:ext>
            </a:extLst>
          </p:cNvPr>
          <p:cNvCxnSpPr/>
          <p:nvPr/>
        </p:nvCxnSpPr>
        <p:spPr>
          <a:xfrm>
            <a:off x="24384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B8913F-ACAF-A6E9-DF5A-C3B1066662FF}"/>
              </a:ext>
            </a:extLst>
          </p:cNvPr>
          <p:cNvSpPr txBox="1"/>
          <p:nvPr/>
        </p:nvSpPr>
        <p:spPr>
          <a:xfrm>
            <a:off x="2304000" y="6044753"/>
            <a:ext cx="1874231" cy="584775"/>
          </a:xfrm>
          <a:prstGeom prst="rect">
            <a:avLst/>
          </a:prstGeom>
          <a:noFill/>
        </p:spPr>
        <p:txBody>
          <a:bodyPr wrap="none" rtlCol="0">
            <a:spAutoFit/>
          </a:bodyPr>
          <a:lstStyle/>
          <a:p>
            <a:r>
              <a:rPr lang="en-US" sz="3200" dirty="0">
                <a:solidFill>
                  <a:srgbClr val="ED008B"/>
                </a:solidFill>
                <a:latin typeface="+mn-lt"/>
              </a:rPr>
              <a:t>part of…</a:t>
            </a:r>
          </a:p>
        </p:txBody>
      </p:sp>
      <p:cxnSp>
        <p:nvCxnSpPr>
          <p:cNvPr id="8" name="Straight Connector 7">
            <a:extLst>
              <a:ext uri="{FF2B5EF4-FFF2-40B4-BE49-F238E27FC236}">
                <a16:creationId xmlns:a16="http://schemas.microsoft.com/office/drawing/2014/main" id="{0A4AE2E0-9060-0225-B987-422A9DB94677}"/>
              </a:ext>
            </a:extLst>
          </p:cNvPr>
          <p:cNvCxnSpPr/>
          <p:nvPr/>
        </p:nvCxnSpPr>
        <p:spPr>
          <a:xfrm>
            <a:off x="62856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C90064-55DF-42FE-FA4D-031C189007EA}"/>
              </a:ext>
            </a:extLst>
          </p:cNvPr>
          <p:cNvCxnSpPr/>
          <p:nvPr/>
        </p:nvCxnSpPr>
        <p:spPr>
          <a:xfrm>
            <a:off x="4724400" y="4191000"/>
            <a:ext cx="0" cy="1905000"/>
          </a:xfrm>
          <a:prstGeom prst="line">
            <a:avLst/>
          </a:prstGeom>
          <a:ln w="25400">
            <a:solidFill>
              <a:srgbClr val="ED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59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a16="http://schemas.microsoft.com/office/drawing/2014/main" id="{6D919A13-50B1-1940-A1B4-B08E47BC64B1}"/>
              </a:ext>
            </a:extLst>
          </p:cNvPr>
          <p:cNvSpPr>
            <a:spLocks noGrp="1" noChangeArrowheads="1"/>
          </p:cNvSpPr>
          <p:nvPr>
            <p:ph type="title"/>
          </p:nvPr>
        </p:nvSpPr>
        <p:spPr/>
        <p:txBody>
          <a:bodyPr/>
          <a:lstStyle/>
          <a:p>
            <a:r>
              <a:rPr lang="en-US" altLang="zh-CN" dirty="0"/>
              <a:t>Set Associative Cache</a:t>
            </a:r>
            <a:endParaRPr lang="zh-CN" altLang="en-US" dirty="0"/>
          </a:p>
        </p:txBody>
      </p:sp>
      <p:pic>
        <p:nvPicPr>
          <p:cNvPr id="90114" name="Picture 2">
            <a:extLst>
              <a:ext uri="{FF2B5EF4-FFF2-40B4-BE49-F238E27FC236}">
                <a16:creationId xmlns:a16="http://schemas.microsoft.com/office/drawing/2014/main" id="{D4D49B5D-A3B9-BC4B-B9F2-1B8121D1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200150"/>
            <a:ext cx="8408987"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C825-525B-6877-F83B-37574E8BC24C}"/>
              </a:ext>
            </a:extLst>
          </p:cNvPr>
          <p:cNvSpPr>
            <a:spLocks noGrp="1"/>
          </p:cNvSpPr>
          <p:nvPr>
            <p:ph type="title"/>
          </p:nvPr>
        </p:nvSpPr>
        <p:spPr/>
        <p:txBody>
          <a:bodyPr/>
          <a:lstStyle/>
          <a:p>
            <a:r>
              <a:rPr lang="en-CN" dirty="0"/>
              <a:t>Fully Associative Cache</a:t>
            </a:r>
          </a:p>
        </p:txBody>
      </p:sp>
      <p:pic>
        <p:nvPicPr>
          <p:cNvPr id="4" name="Picture 3">
            <a:extLst>
              <a:ext uri="{FF2B5EF4-FFF2-40B4-BE49-F238E27FC236}">
                <a16:creationId xmlns:a16="http://schemas.microsoft.com/office/drawing/2014/main" id="{4D4DE186-C11B-F1CE-330D-6268CAC78443}"/>
              </a:ext>
            </a:extLst>
          </p:cNvPr>
          <p:cNvPicPr>
            <a:picLocks noChangeAspect="1"/>
          </p:cNvPicPr>
          <p:nvPr/>
        </p:nvPicPr>
        <p:blipFill>
          <a:blip r:embed="rId3"/>
          <a:stretch>
            <a:fillRect/>
          </a:stretch>
        </p:blipFill>
        <p:spPr>
          <a:xfrm>
            <a:off x="341109" y="1600200"/>
            <a:ext cx="8561676" cy="4983162"/>
          </a:xfrm>
          <a:prstGeom prst="rect">
            <a:avLst/>
          </a:prstGeom>
        </p:spPr>
      </p:pic>
      <p:sp>
        <p:nvSpPr>
          <p:cNvPr id="5" name="TextBox 21">
            <a:extLst>
              <a:ext uri="{FF2B5EF4-FFF2-40B4-BE49-F238E27FC236}">
                <a16:creationId xmlns:a16="http://schemas.microsoft.com/office/drawing/2014/main" id="{40D4F292-0B82-1D62-BDE2-56D592953768}"/>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slideplayer.com</a:t>
            </a:r>
            <a:r>
              <a:rPr lang="en-US" altLang="zh-CN" sz="1500" dirty="0">
                <a:solidFill>
                  <a:srgbClr val="00B0F0"/>
                </a:solidFill>
              </a:rPr>
              <a:t>/slide/9747380/</a:t>
            </a:r>
          </a:p>
        </p:txBody>
      </p:sp>
    </p:spTree>
    <p:extLst>
      <p:ext uri="{BB962C8B-B14F-4D97-AF65-F5344CB8AC3E}">
        <p14:creationId xmlns:p14="http://schemas.microsoft.com/office/powerpoint/2010/main" val="46631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DRAM</a:t>
            </a:r>
          </a:p>
        </p:txBody>
      </p:sp>
      <p:sp>
        <p:nvSpPr>
          <p:cNvPr id="50179"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p>
          <a:p>
            <a:pPr eaLnBrk="1" hangingPunct="1"/>
            <a:r>
              <a:rPr lang="en-US" altLang="zh-CN" dirty="0"/>
              <a:t>Single transistor per bit</a:t>
            </a:r>
          </a:p>
          <a:p>
            <a:pPr eaLnBrk="1" hangingPunct="1"/>
            <a:r>
              <a:rPr lang="en-US" altLang="zh-CN" dirty="0"/>
              <a:t>Reading destroys the information</a:t>
            </a:r>
          </a:p>
          <a:p>
            <a:pPr eaLnBrk="1" hangingPunct="1"/>
            <a:r>
              <a:rPr lang="en-US" altLang="zh-CN" dirty="0"/>
              <a:t>Refresh periodically </a:t>
            </a:r>
          </a:p>
          <a:p>
            <a:pPr eaLnBrk="1" hangingPunct="1"/>
            <a:r>
              <a:rPr lang="en-US" altLang="zh-CN" dirty="0"/>
              <a:t>cycle time &gt; access time</a:t>
            </a:r>
          </a:p>
          <a:p>
            <a:pPr eaLnBrk="1" hangingPunct="1"/>
            <a:endParaRPr lang="en-US" altLang="zh-CN" dirty="0"/>
          </a:p>
        </p:txBody>
      </p:sp>
    </p:spTree>
    <p:extLst>
      <p:ext uri="{BB962C8B-B14F-4D97-AF65-F5344CB8AC3E}">
        <p14:creationId xmlns:p14="http://schemas.microsoft.com/office/powerpoint/2010/main" val="3594356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DRAM</a:t>
            </a:r>
          </a:p>
        </p:txBody>
      </p:sp>
      <p:sp>
        <p:nvSpPr>
          <p:cNvPr id="51203" name="Rectangle 3"/>
          <p:cNvSpPr>
            <a:spLocks noGrp="1" noChangeArrowheads="1"/>
          </p:cNvSpPr>
          <p:nvPr>
            <p:ph type="body" idx="1"/>
          </p:nvPr>
        </p:nvSpPr>
        <p:spPr/>
        <p:txBody>
          <a:bodyPr/>
          <a:lstStyle/>
          <a:p>
            <a:pPr eaLnBrk="1" hangingPunct="1"/>
            <a:r>
              <a:rPr lang="en-US" altLang="zh-CN" dirty="0">
                <a:solidFill>
                  <a:srgbClr val="00B0F0"/>
                </a:solidFill>
              </a:rPr>
              <a:t>Dynamic Random Access Memory</a:t>
            </a:r>
          </a:p>
          <a:p>
            <a:pPr eaLnBrk="1" hangingPunct="1"/>
            <a:r>
              <a:rPr lang="en-US" altLang="zh-CN" dirty="0"/>
              <a:t>Single transistor per bit</a:t>
            </a:r>
          </a:p>
          <a:p>
            <a:pPr eaLnBrk="1" hangingPunct="1"/>
            <a:r>
              <a:rPr lang="en-US" altLang="zh-CN" dirty="0"/>
              <a:t>Reading destroys the information</a:t>
            </a:r>
          </a:p>
          <a:p>
            <a:pPr eaLnBrk="1" hangingPunct="1"/>
            <a:r>
              <a:rPr lang="en-US" altLang="zh-CN" dirty="0"/>
              <a:t>Refresh periodically </a:t>
            </a:r>
          </a:p>
          <a:p>
            <a:pPr eaLnBrk="1" hangingPunct="1"/>
            <a:r>
              <a:rPr lang="en-US" altLang="zh-CN" dirty="0"/>
              <a:t>cycle time &gt; access time</a:t>
            </a:r>
          </a:p>
          <a:p>
            <a:pPr eaLnBrk="1" hangingPunct="1"/>
            <a:endParaRPr lang="en-US" altLang="zh-CN" dirty="0"/>
          </a:p>
        </p:txBody>
      </p:sp>
      <p:sp>
        <p:nvSpPr>
          <p:cNvPr id="51204" name="TextBox 3"/>
          <p:cNvSpPr txBox="1">
            <a:spLocks noChangeArrowheads="1"/>
          </p:cNvSpPr>
          <p:nvPr/>
        </p:nvSpPr>
        <p:spPr bwMode="auto">
          <a:xfrm>
            <a:off x="762000" y="5410200"/>
            <a:ext cx="80581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en-US" altLang="zh-CN" sz="2400" dirty="0">
                <a:solidFill>
                  <a:srgbClr val="00B0F0"/>
                </a:solidFill>
              </a:rPr>
              <a:t>DRAMs are commonly sold on small boards called </a:t>
            </a:r>
            <a:r>
              <a:rPr lang="en-US" altLang="zh-CN" sz="2400" b="1" dirty="0">
                <a:solidFill>
                  <a:srgbClr val="00B0F0"/>
                </a:solidFill>
              </a:rPr>
              <a:t>DIMM </a:t>
            </a:r>
          </a:p>
          <a:p>
            <a:pPr eaLnBrk="1" hangingPunct="1">
              <a:lnSpc>
                <a:spcPct val="90000"/>
              </a:lnSpc>
            </a:pPr>
            <a:r>
              <a:rPr lang="en-US" altLang="zh-CN" sz="2400" dirty="0">
                <a:solidFill>
                  <a:srgbClr val="00B0F0"/>
                </a:solidFill>
              </a:rPr>
              <a:t>(dual inline memory modules), </a:t>
            </a:r>
          </a:p>
          <a:p>
            <a:pPr eaLnBrk="1" hangingPunct="1">
              <a:lnSpc>
                <a:spcPct val="90000"/>
              </a:lnSpc>
            </a:pPr>
            <a:r>
              <a:rPr lang="en-US" altLang="zh-CN" sz="2400" dirty="0">
                <a:solidFill>
                  <a:srgbClr val="00B0F0"/>
                </a:solidFill>
              </a:rPr>
              <a:t>typically containing 4 ~ 16 DRAMs</a:t>
            </a:r>
          </a:p>
        </p:txBody>
      </p:sp>
    </p:spTree>
    <p:extLst>
      <p:ext uri="{BB962C8B-B14F-4D97-AF65-F5344CB8AC3E}">
        <p14:creationId xmlns:p14="http://schemas.microsoft.com/office/powerpoint/2010/main" val="3880396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DRAM Organization</a:t>
            </a:r>
          </a:p>
        </p:txBody>
      </p:sp>
      <p:sp>
        <p:nvSpPr>
          <p:cNvPr id="52227" name="Rectangle 3"/>
          <p:cNvSpPr>
            <a:spLocks noGrp="1" noChangeArrowheads="1"/>
          </p:cNvSpPr>
          <p:nvPr>
            <p:ph type="body" idx="1"/>
          </p:nvPr>
        </p:nvSpPr>
        <p:spPr/>
        <p:txBody>
          <a:bodyPr/>
          <a:lstStyle/>
          <a:p>
            <a:pPr eaLnBrk="1" hangingPunct="1">
              <a:buFontTx/>
              <a:buNone/>
            </a:pPr>
            <a:r>
              <a:rPr lang="en-US" altLang="zh-CN"/>
              <a:t>DRAMs are organized in banks</a:t>
            </a:r>
          </a:p>
        </p:txBody>
      </p:sp>
      <p:pic>
        <p:nvPicPr>
          <p:cNvPr id="5" name="Picture 4">
            <a:extLst>
              <a:ext uri="{FF2B5EF4-FFF2-40B4-BE49-F238E27FC236}">
                <a16:creationId xmlns:a16="http://schemas.microsoft.com/office/drawing/2014/main" id="{D7D133D2-14E1-4548-A6AB-80B8B751D29F}"/>
              </a:ext>
            </a:extLst>
          </p:cNvPr>
          <p:cNvPicPr>
            <a:picLocks noChangeAspect="1"/>
          </p:cNvPicPr>
          <p:nvPr/>
        </p:nvPicPr>
        <p:blipFill>
          <a:blip r:embed="rId3"/>
          <a:stretch>
            <a:fillRect/>
          </a:stretch>
        </p:blipFill>
        <p:spPr>
          <a:xfrm>
            <a:off x="0" y="3612473"/>
            <a:ext cx="9144000" cy="3245527"/>
          </a:xfrm>
          <a:prstGeom prst="rect">
            <a:avLst/>
          </a:prstGeom>
        </p:spPr>
      </p:pic>
    </p:spTree>
    <p:extLst>
      <p:ext uri="{BB962C8B-B14F-4D97-AF65-F5344CB8AC3E}">
        <p14:creationId xmlns:p14="http://schemas.microsoft.com/office/powerpoint/2010/main" val="158642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DRAM Organization</a:t>
            </a:r>
          </a:p>
        </p:txBody>
      </p:sp>
      <p:sp>
        <p:nvSpPr>
          <p:cNvPr id="53251" name="Rectangle 3"/>
          <p:cNvSpPr>
            <a:spLocks noGrp="1" noChangeArrowheads="1"/>
          </p:cNvSpPr>
          <p:nvPr>
            <p:ph type="body" idx="1"/>
          </p:nvPr>
        </p:nvSpPr>
        <p:spPr/>
        <p:txBody>
          <a:bodyPr/>
          <a:lstStyle/>
          <a:p>
            <a:pPr eaLnBrk="1" hangingPunct="1">
              <a:buFontTx/>
              <a:buNone/>
            </a:pPr>
            <a:r>
              <a:rPr lang="en-US" altLang="zh-CN" dirty="0"/>
              <a:t>Each bank consists of a series of rows</a:t>
            </a:r>
          </a:p>
          <a:p>
            <a:pPr eaLnBrk="1" hangingPunct="1">
              <a:buFontTx/>
              <a:buNone/>
            </a:pPr>
            <a:r>
              <a:rPr lang="en-US" altLang="zh-CN" dirty="0">
                <a:solidFill>
                  <a:srgbClr val="00B0F0"/>
                </a:solidFill>
              </a:rPr>
              <a:t>RAS: row access strobe</a:t>
            </a:r>
          </a:p>
          <a:p>
            <a:pPr eaLnBrk="1" hangingPunct="1">
              <a:buFontTx/>
              <a:buNone/>
            </a:pPr>
            <a:endParaRPr lang="en-US" altLang="zh-CN" dirty="0"/>
          </a:p>
        </p:txBody>
      </p:sp>
      <p:pic>
        <p:nvPicPr>
          <p:cNvPr id="2" name="Picture 1">
            <a:extLst>
              <a:ext uri="{FF2B5EF4-FFF2-40B4-BE49-F238E27FC236}">
                <a16:creationId xmlns:a16="http://schemas.microsoft.com/office/drawing/2014/main" id="{4304B4B1-1C08-A143-A585-42CC9FDB7B79}"/>
              </a:ext>
            </a:extLst>
          </p:cNvPr>
          <p:cNvPicPr>
            <a:picLocks noChangeAspect="1"/>
          </p:cNvPicPr>
          <p:nvPr/>
        </p:nvPicPr>
        <p:blipFill>
          <a:blip r:embed="rId2"/>
          <a:stretch>
            <a:fillRect/>
          </a:stretch>
        </p:blipFill>
        <p:spPr>
          <a:xfrm>
            <a:off x="0" y="3612473"/>
            <a:ext cx="9144000" cy="3245527"/>
          </a:xfrm>
          <a:prstGeom prst="rect">
            <a:avLst/>
          </a:prstGeom>
        </p:spPr>
      </p:pic>
    </p:spTree>
    <p:extLst>
      <p:ext uri="{BB962C8B-B14F-4D97-AF65-F5344CB8AC3E}">
        <p14:creationId xmlns:p14="http://schemas.microsoft.com/office/powerpoint/2010/main" val="241215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DRAM Organization</a:t>
            </a:r>
          </a:p>
        </p:txBody>
      </p:sp>
      <p:sp>
        <p:nvSpPr>
          <p:cNvPr id="54275" name="Rectangle 3"/>
          <p:cNvSpPr>
            <a:spLocks noGrp="1" noChangeArrowheads="1"/>
          </p:cNvSpPr>
          <p:nvPr>
            <p:ph type="body" idx="1"/>
          </p:nvPr>
        </p:nvSpPr>
        <p:spPr/>
        <p:txBody>
          <a:bodyPr/>
          <a:lstStyle/>
          <a:p>
            <a:pPr eaLnBrk="1" hangingPunct="1">
              <a:buFontTx/>
              <a:buNone/>
            </a:pPr>
            <a:r>
              <a:rPr lang="en-US" altLang="zh-CN" dirty="0"/>
              <a:t>Each row consists of a series of columns</a:t>
            </a:r>
          </a:p>
          <a:p>
            <a:pPr eaLnBrk="1" hangingPunct="1">
              <a:buFontTx/>
              <a:buNone/>
            </a:pPr>
            <a:r>
              <a:rPr lang="en-US" altLang="zh-CN" dirty="0">
                <a:solidFill>
                  <a:srgbClr val="00B0F0"/>
                </a:solidFill>
              </a:rPr>
              <a:t>CAS: column access strobe</a:t>
            </a:r>
          </a:p>
          <a:p>
            <a:pPr eaLnBrk="1" hangingPunct="1">
              <a:buFontTx/>
              <a:buNone/>
            </a:pPr>
            <a:endParaRPr lang="en-US" altLang="zh-CN" dirty="0"/>
          </a:p>
        </p:txBody>
      </p:sp>
      <p:pic>
        <p:nvPicPr>
          <p:cNvPr id="5" name="Picture 4">
            <a:extLst>
              <a:ext uri="{FF2B5EF4-FFF2-40B4-BE49-F238E27FC236}">
                <a16:creationId xmlns:a16="http://schemas.microsoft.com/office/drawing/2014/main" id="{7D4A28C7-EA09-FD4D-AE6E-179A9E5FF822}"/>
              </a:ext>
            </a:extLst>
          </p:cNvPr>
          <p:cNvPicPr>
            <a:picLocks noChangeAspect="1"/>
          </p:cNvPicPr>
          <p:nvPr/>
        </p:nvPicPr>
        <p:blipFill>
          <a:blip r:embed="rId2"/>
          <a:stretch>
            <a:fillRect/>
          </a:stretch>
        </p:blipFill>
        <p:spPr>
          <a:xfrm>
            <a:off x="0" y="3612473"/>
            <a:ext cx="9144000" cy="3245527"/>
          </a:xfrm>
          <a:prstGeom prst="rect">
            <a:avLst/>
          </a:prstGeom>
        </p:spPr>
      </p:pic>
    </p:spTree>
    <p:extLst>
      <p:ext uri="{BB962C8B-B14F-4D97-AF65-F5344CB8AC3E}">
        <p14:creationId xmlns:p14="http://schemas.microsoft.com/office/powerpoint/2010/main" val="1013987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209800"/>
            <a:ext cx="9144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Memory Hierarchy?</a:t>
            </a:r>
          </a:p>
        </p:txBody>
      </p:sp>
    </p:spTree>
    <p:extLst>
      <p:ext uri="{BB962C8B-B14F-4D97-AF65-F5344CB8AC3E}">
        <p14:creationId xmlns:p14="http://schemas.microsoft.com/office/powerpoint/2010/main" val="162954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DRAM Organization</a:t>
            </a:r>
          </a:p>
        </p:txBody>
      </p:sp>
      <p:sp>
        <p:nvSpPr>
          <p:cNvPr id="55299" name="Rectangle 3"/>
          <p:cNvSpPr>
            <a:spLocks noGrp="1" noChangeArrowheads="1"/>
          </p:cNvSpPr>
          <p:nvPr>
            <p:ph type="body" idx="1"/>
          </p:nvPr>
        </p:nvSpPr>
        <p:spPr/>
        <p:txBody>
          <a:bodyPr/>
          <a:lstStyle/>
          <a:p>
            <a:pPr eaLnBrk="1" hangingPunct="1">
              <a:buFontTx/>
              <a:buNone/>
            </a:pPr>
            <a:r>
              <a:rPr lang="en-US" altLang="zh-CN" dirty="0">
                <a:solidFill>
                  <a:srgbClr val="00B0F0"/>
                </a:solidFill>
              </a:rPr>
              <a:t>Pre (</a:t>
            </a:r>
            <a:r>
              <a:rPr lang="en-US" altLang="zh-CN" dirty="0" err="1">
                <a:solidFill>
                  <a:srgbClr val="00B0F0"/>
                </a:solidFill>
              </a:rPr>
              <a:t>pre.charge</a:t>
            </a:r>
            <a:r>
              <a:rPr lang="en-US" altLang="zh-CN" dirty="0">
                <a:solidFill>
                  <a:srgbClr val="00B0F0"/>
                </a:solidFill>
              </a:rPr>
              <a:t>) </a:t>
            </a:r>
            <a:r>
              <a:rPr lang="en-US" altLang="zh-CN" dirty="0"/>
              <a:t>command opens or closes a bank</a:t>
            </a:r>
          </a:p>
          <a:p>
            <a:pPr eaLnBrk="1" hangingPunct="1">
              <a:buFontTx/>
              <a:buNone/>
            </a:pPr>
            <a:endParaRPr lang="en-US" altLang="zh-CN" dirty="0"/>
          </a:p>
        </p:txBody>
      </p:sp>
      <p:pic>
        <p:nvPicPr>
          <p:cNvPr id="5" name="Picture 4">
            <a:extLst>
              <a:ext uri="{FF2B5EF4-FFF2-40B4-BE49-F238E27FC236}">
                <a16:creationId xmlns:a16="http://schemas.microsoft.com/office/drawing/2014/main" id="{F37B6FC4-65F2-5847-BF70-8AFC095AE1DA}"/>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B5EC8039-E5D8-574D-9F5B-E7B5C1CE2F35}"/>
              </a:ext>
            </a:extLst>
          </p:cNvPr>
          <p:cNvSpPr>
            <a:spLocks noChangeArrowheads="1"/>
          </p:cNvSpPr>
          <p:nvPr/>
        </p:nvSpPr>
        <p:spPr bwMode="auto">
          <a:xfrm>
            <a:off x="3810000" y="56388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329767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t>DRAM Organization</a:t>
            </a:r>
          </a:p>
        </p:txBody>
      </p:sp>
      <p:sp>
        <p:nvSpPr>
          <p:cNvPr id="56323" name="Rectangle 3"/>
          <p:cNvSpPr>
            <a:spLocks noGrp="1" noChangeArrowheads="1"/>
          </p:cNvSpPr>
          <p:nvPr>
            <p:ph type="body" idx="1"/>
          </p:nvPr>
        </p:nvSpPr>
        <p:spPr/>
        <p:txBody>
          <a:bodyPr/>
          <a:lstStyle/>
          <a:p>
            <a:pPr eaLnBrk="1" hangingPunct="1">
              <a:buFontTx/>
              <a:buNone/>
            </a:pPr>
            <a:r>
              <a:rPr lang="en-US" altLang="zh-CN" dirty="0"/>
              <a:t>Row address is sent with an </a:t>
            </a:r>
            <a:r>
              <a:rPr lang="en-US" altLang="zh-CN" dirty="0">
                <a:solidFill>
                  <a:srgbClr val="00B0F0"/>
                </a:solidFill>
              </a:rPr>
              <a:t>Act (activate) </a:t>
            </a:r>
            <a:r>
              <a:rPr lang="en-US" altLang="zh-CN" dirty="0"/>
              <a:t>command;</a:t>
            </a:r>
          </a:p>
          <a:p>
            <a:pPr eaLnBrk="1" hangingPunct="1">
              <a:buFontTx/>
              <a:buNone/>
            </a:pPr>
            <a:r>
              <a:rPr lang="en-US" altLang="zh-CN" dirty="0"/>
              <a:t>Then row is transferred to a buffer</a:t>
            </a:r>
          </a:p>
          <a:p>
            <a:pPr eaLnBrk="1" hangingPunct="1">
              <a:buFontTx/>
              <a:buNone/>
            </a:pPr>
            <a:endParaRPr lang="en-US" altLang="zh-CN" dirty="0"/>
          </a:p>
        </p:txBody>
      </p:sp>
      <p:pic>
        <p:nvPicPr>
          <p:cNvPr id="5" name="Picture 4">
            <a:extLst>
              <a:ext uri="{FF2B5EF4-FFF2-40B4-BE49-F238E27FC236}">
                <a16:creationId xmlns:a16="http://schemas.microsoft.com/office/drawing/2014/main" id="{D18228CD-C65C-784B-B459-A84A18714F4B}"/>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B392FCE1-7871-3F48-9EB5-9729C431731D}"/>
              </a:ext>
            </a:extLst>
          </p:cNvPr>
          <p:cNvSpPr>
            <a:spLocks noChangeArrowheads="1"/>
          </p:cNvSpPr>
          <p:nvPr/>
        </p:nvSpPr>
        <p:spPr bwMode="auto">
          <a:xfrm>
            <a:off x="3886200" y="4724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1845704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DRAM Organization</a:t>
            </a:r>
          </a:p>
        </p:txBody>
      </p:sp>
      <p:sp>
        <p:nvSpPr>
          <p:cNvPr id="57347" name="Rectangle 3"/>
          <p:cNvSpPr>
            <a:spLocks noGrp="1" noChangeArrowheads="1"/>
          </p:cNvSpPr>
          <p:nvPr>
            <p:ph type="body" idx="1"/>
          </p:nvPr>
        </p:nvSpPr>
        <p:spPr/>
        <p:txBody>
          <a:bodyPr/>
          <a:lstStyle/>
          <a:p>
            <a:pPr eaLnBrk="1" hangingPunct="1">
              <a:buFontTx/>
              <a:buNone/>
            </a:pPr>
            <a:r>
              <a:rPr lang="en-US" altLang="zh-CN"/>
              <a:t>For row in the buffer, it can be transferred by successive column addresses</a:t>
            </a:r>
          </a:p>
          <a:p>
            <a:pPr eaLnBrk="1" hangingPunct="1">
              <a:buFontTx/>
              <a:buNone/>
            </a:pPr>
            <a:endParaRPr lang="en-US" altLang="zh-CN"/>
          </a:p>
        </p:txBody>
      </p:sp>
      <p:pic>
        <p:nvPicPr>
          <p:cNvPr id="5" name="Picture 4">
            <a:extLst>
              <a:ext uri="{FF2B5EF4-FFF2-40B4-BE49-F238E27FC236}">
                <a16:creationId xmlns:a16="http://schemas.microsoft.com/office/drawing/2014/main" id="{74C04A9E-A398-7946-A20A-239650CD172D}"/>
              </a:ext>
            </a:extLst>
          </p:cNvPr>
          <p:cNvPicPr>
            <a:picLocks noChangeAspect="1"/>
          </p:cNvPicPr>
          <p:nvPr/>
        </p:nvPicPr>
        <p:blipFill>
          <a:blip r:embed="rId2"/>
          <a:stretch>
            <a:fillRect/>
          </a:stretch>
        </p:blipFill>
        <p:spPr>
          <a:xfrm>
            <a:off x="0" y="3612473"/>
            <a:ext cx="9144000" cy="3245527"/>
          </a:xfrm>
          <a:prstGeom prst="rect">
            <a:avLst/>
          </a:prstGeom>
        </p:spPr>
      </p:pic>
      <p:sp>
        <p:nvSpPr>
          <p:cNvPr id="6" name="矩形 4">
            <a:extLst>
              <a:ext uri="{FF2B5EF4-FFF2-40B4-BE49-F238E27FC236}">
                <a16:creationId xmlns:a16="http://schemas.microsoft.com/office/drawing/2014/main" id="{937C304A-51D3-4542-9928-9247E9D49B6D}"/>
              </a:ext>
            </a:extLst>
          </p:cNvPr>
          <p:cNvSpPr>
            <a:spLocks noChangeArrowheads="1"/>
          </p:cNvSpPr>
          <p:nvPr/>
        </p:nvSpPr>
        <p:spPr bwMode="auto">
          <a:xfrm>
            <a:off x="1295400" y="42672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B0F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3937856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DRAM Organization</a:t>
            </a:r>
          </a:p>
        </p:txBody>
      </p:sp>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0275"/>
            <a:ext cx="9144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511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 </a:t>
            </a:r>
            <a:r>
              <a:rPr lang="en-US" altLang="zh-CN" dirty="0"/>
              <a:t>Access Example</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spTree>
    <p:extLst>
      <p:ext uri="{BB962C8B-B14F-4D97-AF65-F5344CB8AC3E}">
        <p14:creationId xmlns:p14="http://schemas.microsoft.com/office/powerpoint/2010/main" val="1603281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Bring Row into Row Buffer</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spTree>
    <p:extLst>
      <p:ext uri="{BB962C8B-B14F-4D97-AF65-F5344CB8AC3E}">
        <p14:creationId xmlns:p14="http://schemas.microsoft.com/office/powerpoint/2010/main" val="312592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 Data via Multiplexor</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6" name="图片 3">
            <a:extLst>
              <a:ext uri="{FF2B5EF4-FFF2-40B4-BE49-F238E27FC236}">
                <a16:creationId xmlns:a16="http://schemas.microsoft.com/office/drawing/2014/main" id="{465932C7-BD8A-1743-83DF-A8BB09CA0597}"/>
              </a:ext>
            </a:extLst>
          </p:cNvPr>
          <p:cNvPicPr>
            <a:picLocks noChangeAspect="1"/>
          </p:cNvPicPr>
          <p:nvPr/>
        </p:nvPicPr>
        <p:blipFill>
          <a:blip r:embed="rId4"/>
          <a:stretch>
            <a:fillRect/>
          </a:stretch>
        </p:blipFill>
        <p:spPr>
          <a:xfrm>
            <a:off x="1295400" y="2131630"/>
            <a:ext cx="6553200" cy="4552950"/>
          </a:xfrm>
          <a:prstGeom prst="rect">
            <a:avLst/>
          </a:prstGeom>
        </p:spPr>
      </p:pic>
    </p:spTree>
    <p:extLst>
      <p:ext uri="{BB962C8B-B14F-4D97-AF65-F5344CB8AC3E}">
        <p14:creationId xmlns:p14="http://schemas.microsoft.com/office/powerpoint/2010/main" val="1724216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Selected</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7" name="图片 3">
            <a:extLst>
              <a:ext uri="{FF2B5EF4-FFF2-40B4-BE49-F238E27FC236}">
                <a16:creationId xmlns:a16="http://schemas.microsoft.com/office/drawing/2014/main" id="{1E4F5E55-55F7-834B-A0F9-05B5411EACC1}"/>
              </a:ext>
            </a:extLst>
          </p:cNvPr>
          <p:cNvPicPr>
            <a:picLocks noChangeAspect="1"/>
          </p:cNvPicPr>
          <p:nvPr/>
        </p:nvPicPr>
        <p:blipFill>
          <a:blip r:embed="rId4"/>
          <a:stretch>
            <a:fillRect/>
          </a:stretch>
        </p:blipFill>
        <p:spPr>
          <a:xfrm>
            <a:off x="1300163" y="1500589"/>
            <a:ext cx="6648450" cy="5372100"/>
          </a:xfrm>
          <a:prstGeom prst="rect">
            <a:avLst/>
          </a:prstGeom>
        </p:spPr>
      </p:pic>
    </p:spTree>
    <p:extLst>
      <p:ext uri="{BB962C8B-B14F-4D97-AF65-F5344CB8AC3E}">
        <p14:creationId xmlns:p14="http://schemas.microsoft.com/office/powerpoint/2010/main" val="1042475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Hit</a:t>
            </a:r>
            <a:endParaRPr lang="zh-CN" altLang="en-US" dirty="0"/>
          </a:p>
        </p:txBody>
      </p:sp>
      <p:pic>
        <p:nvPicPr>
          <p:cNvPr id="4" name="图片 3"/>
          <p:cNvPicPr>
            <a:picLocks noChangeAspect="1"/>
          </p:cNvPicPr>
          <p:nvPr/>
        </p:nvPicPr>
        <p:blipFill>
          <a:blip r:embed="rId2"/>
          <a:stretch>
            <a:fillRect/>
          </a:stretch>
        </p:blipFill>
        <p:spPr>
          <a:xfrm>
            <a:off x="1228725" y="2057400"/>
            <a:ext cx="6686550" cy="3886200"/>
          </a:xfrm>
          <a:prstGeom prst="rect">
            <a:avLst/>
          </a:prstGeom>
        </p:spPr>
      </p:pic>
      <p:pic>
        <p:nvPicPr>
          <p:cNvPr id="5" name="图片 3">
            <a:extLst>
              <a:ext uri="{FF2B5EF4-FFF2-40B4-BE49-F238E27FC236}">
                <a16:creationId xmlns:a16="http://schemas.microsoft.com/office/drawing/2014/main" id="{CF0C3877-0BDA-8A41-A9BB-ED8FA27E9AC8}"/>
              </a:ext>
            </a:extLst>
          </p:cNvPr>
          <p:cNvPicPr>
            <a:picLocks noChangeAspect="1"/>
          </p:cNvPicPr>
          <p:nvPr/>
        </p:nvPicPr>
        <p:blipFill>
          <a:blip r:embed="rId3"/>
          <a:stretch>
            <a:fillRect/>
          </a:stretch>
        </p:blipFill>
        <p:spPr>
          <a:xfrm>
            <a:off x="1295400" y="2079434"/>
            <a:ext cx="6686550" cy="3943350"/>
          </a:xfrm>
          <a:prstGeom prst="rect">
            <a:avLst/>
          </a:prstGeom>
        </p:spPr>
      </p:pic>
      <p:pic>
        <p:nvPicPr>
          <p:cNvPr id="7" name="图片 3">
            <a:extLst>
              <a:ext uri="{FF2B5EF4-FFF2-40B4-BE49-F238E27FC236}">
                <a16:creationId xmlns:a16="http://schemas.microsoft.com/office/drawing/2014/main" id="{1E4F5E55-55F7-834B-A0F9-05B5411EACC1}"/>
              </a:ext>
            </a:extLst>
          </p:cNvPr>
          <p:cNvPicPr>
            <a:picLocks noChangeAspect="1"/>
          </p:cNvPicPr>
          <p:nvPr/>
        </p:nvPicPr>
        <p:blipFill>
          <a:blip r:embed="rId4"/>
          <a:stretch>
            <a:fillRect/>
          </a:stretch>
        </p:blipFill>
        <p:spPr>
          <a:xfrm>
            <a:off x="1300163" y="1500589"/>
            <a:ext cx="6648450" cy="5372100"/>
          </a:xfrm>
          <a:prstGeom prst="rect">
            <a:avLst/>
          </a:prstGeom>
        </p:spPr>
      </p:pic>
      <p:pic>
        <p:nvPicPr>
          <p:cNvPr id="6" name="图片 3">
            <a:extLst>
              <a:ext uri="{FF2B5EF4-FFF2-40B4-BE49-F238E27FC236}">
                <a16:creationId xmlns:a16="http://schemas.microsoft.com/office/drawing/2014/main" id="{08AF226B-276A-7E48-A357-31D76CF06433}"/>
              </a:ext>
            </a:extLst>
          </p:cNvPr>
          <p:cNvPicPr>
            <a:picLocks noChangeAspect="1"/>
          </p:cNvPicPr>
          <p:nvPr/>
        </p:nvPicPr>
        <p:blipFill>
          <a:blip r:embed="rId5"/>
          <a:stretch>
            <a:fillRect/>
          </a:stretch>
        </p:blipFill>
        <p:spPr>
          <a:xfrm>
            <a:off x="1295400" y="1472014"/>
            <a:ext cx="7038975" cy="5429250"/>
          </a:xfrm>
          <a:prstGeom prst="rect">
            <a:avLst/>
          </a:prstGeom>
        </p:spPr>
      </p:pic>
    </p:spTree>
    <p:extLst>
      <p:ext uri="{BB962C8B-B14F-4D97-AF65-F5344CB8AC3E}">
        <p14:creationId xmlns:p14="http://schemas.microsoft.com/office/powerpoint/2010/main" val="2302479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Row Buffer Conflict</a:t>
            </a:r>
            <a:endParaRPr lang="zh-CN" altLang="en-US" dirty="0"/>
          </a:p>
        </p:txBody>
      </p:sp>
      <p:pic>
        <p:nvPicPr>
          <p:cNvPr id="5" name="图片 4"/>
          <p:cNvPicPr>
            <a:picLocks noChangeAspect="1"/>
          </p:cNvPicPr>
          <p:nvPr/>
        </p:nvPicPr>
        <p:blipFill>
          <a:blip r:embed="rId3"/>
          <a:stretch>
            <a:fillRect/>
          </a:stretch>
        </p:blipFill>
        <p:spPr>
          <a:xfrm>
            <a:off x="530187" y="1472014"/>
            <a:ext cx="8191500" cy="5251808"/>
          </a:xfrm>
          <a:prstGeom prst="rect">
            <a:avLst/>
          </a:prstGeom>
        </p:spPr>
      </p:pic>
    </p:spTree>
    <p:extLst>
      <p:ext uri="{BB962C8B-B14F-4D97-AF65-F5344CB8AC3E}">
        <p14:creationId xmlns:p14="http://schemas.microsoft.com/office/powerpoint/2010/main" val="337252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661A07E4-D537-3940-AFD7-3BE5747D7FF2}"/>
              </a:ext>
            </a:extLst>
          </p:cNvPr>
          <p:cNvSpPr txBox="1">
            <a:spLocks noChangeArrowheads="1"/>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eaLnBrk="1" hangingPunct="1"/>
            <a:r>
              <a:rPr lang="en-US" altLang="zh-CN" kern="0" dirty="0"/>
              <a:t>Memory Hierarchy</a:t>
            </a:r>
            <a:r>
              <a:rPr lang="en-US" altLang="zh-CN" kern="0" dirty="0">
                <a:solidFill>
                  <a:schemeClr val="bg1"/>
                </a:solidFill>
              </a:rPr>
              <a:t>?</a:t>
            </a:r>
          </a:p>
        </p:txBody>
      </p:sp>
      <p:pic>
        <p:nvPicPr>
          <p:cNvPr id="4" name="Picture 3" descr="memhierachy">
            <a:extLst>
              <a:ext uri="{FF2B5EF4-FFF2-40B4-BE49-F238E27FC236}">
                <a16:creationId xmlns:a16="http://schemas.microsoft.com/office/drawing/2014/main" id="{8DE8FDC0-159E-144E-B216-2FA6A9934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0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DRAM Improvement</a:t>
            </a:r>
          </a:p>
        </p:txBody>
      </p:sp>
      <p:sp>
        <p:nvSpPr>
          <p:cNvPr id="59395" name="Rectangle 3"/>
          <p:cNvSpPr>
            <a:spLocks noGrp="1" noChangeArrowheads="1"/>
          </p:cNvSpPr>
          <p:nvPr>
            <p:ph type="body" idx="1"/>
          </p:nvPr>
        </p:nvSpPr>
        <p:spPr/>
        <p:txBody>
          <a:bodyPr/>
          <a:lstStyle/>
          <a:p>
            <a:pPr eaLnBrk="1" hangingPunct="1"/>
            <a:r>
              <a:rPr lang="en-US" altLang="zh-CN" b="1" dirty="0"/>
              <a:t>Timing signals</a:t>
            </a:r>
          </a:p>
          <a:p>
            <a:pPr eaLnBrk="1" hangingPunct="1">
              <a:buFontTx/>
              <a:buNone/>
            </a:pPr>
            <a:r>
              <a:rPr lang="en-US" altLang="zh-CN" b="1" dirty="0"/>
              <a:t>	</a:t>
            </a:r>
            <a:r>
              <a:rPr lang="en-US" altLang="zh-CN" dirty="0"/>
              <a:t>allow repeated accesses to the row buffer w/o another row access time;</a:t>
            </a:r>
            <a:endParaRPr lang="en-US" altLang="zh-CN" b="1" dirty="0"/>
          </a:p>
          <a:p>
            <a:pPr eaLnBrk="1" hangingPunct="1"/>
            <a:r>
              <a:rPr lang="en-US" altLang="zh-CN" b="1" dirty="0"/>
              <a:t>Leverage spatial locality</a:t>
            </a:r>
          </a:p>
          <a:p>
            <a:pPr eaLnBrk="1" hangingPunct="1">
              <a:buFontTx/>
              <a:buNone/>
            </a:pPr>
            <a:r>
              <a:rPr lang="en-US" altLang="zh-CN" dirty="0"/>
              <a:t>	each array will buffer 1024 to 4096 bits for each access;</a:t>
            </a:r>
          </a:p>
          <a:p>
            <a:pPr eaLnBrk="1" hangingPunct="1"/>
            <a:endParaRPr lang="en-US" altLang="zh-CN" b="1" dirty="0"/>
          </a:p>
        </p:txBody>
      </p:sp>
    </p:spTree>
    <p:extLst>
      <p:ext uri="{BB962C8B-B14F-4D97-AF65-F5344CB8AC3E}">
        <p14:creationId xmlns:p14="http://schemas.microsoft.com/office/powerpoint/2010/main" val="288266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DRAM Improvement</a:t>
            </a:r>
          </a:p>
        </p:txBody>
      </p:sp>
      <p:sp>
        <p:nvSpPr>
          <p:cNvPr id="60419" name="Rectangle 3"/>
          <p:cNvSpPr>
            <a:spLocks noGrp="1" noChangeArrowheads="1"/>
          </p:cNvSpPr>
          <p:nvPr>
            <p:ph type="body" idx="1"/>
          </p:nvPr>
        </p:nvSpPr>
        <p:spPr/>
        <p:txBody>
          <a:bodyPr/>
          <a:lstStyle/>
          <a:p>
            <a:pPr eaLnBrk="1" hangingPunct="1"/>
            <a:r>
              <a:rPr lang="en-US" altLang="zh-CN" b="1" dirty="0"/>
              <a:t>Clock signal</a:t>
            </a:r>
          </a:p>
          <a:p>
            <a:pPr eaLnBrk="1" hangingPunct="1">
              <a:buFontTx/>
              <a:buNone/>
            </a:pPr>
            <a:r>
              <a:rPr lang="en-US" altLang="zh-CN" b="1" dirty="0"/>
              <a:t>	</a:t>
            </a:r>
            <a:r>
              <a:rPr lang="en-US" altLang="zh-CN" dirty="0"/>
              <a:t>added to the DRAM interface,</a:t>
            </a:r>
          </a:p>
          <a:p>
            <a:pPr eaLnBrk="1" hangingPunct="1">
              <a:buFontTx/>
              <a:buNone/>
            </a:pPr>
            <a:r>
              <a:rPr lang="en-US" altLang="zh-CN" dirty="0"/>
              <a:t>	so that repeated transfers will not involve overhead to synchronize with memory controller;</a:t>
            </a:r>
            <a:endParaRPr lang="en-US" altLang="zh-CN" b="1" dirty="0"/>
          </a:p>
          <a:p>
            <a:pPr eaLnBrk="1" hangingPunct="1"/>
            <a:r>
              <a:rPr lang="en-US" altLang="zh-CN" b="1" dirty="0"/>
              <a:t>SDRAM: </a:t>
            </a:r>
            <a:r>
              <a:rPr lang="en-US" altLang="zh-CN" dirty="0"/>
              <a:t>synchronous DRAM</a:t>
            </a:r>
            <a:endParaRPr lang="en-US" altLang="zh-CN" b="1" dirty="0"/>
          </a:p>
        </p:txBody>
      </p:sp>
    </p:spTree>
    <p:extLst>
      <p:ext uri="{BB962C8B-B14F-4D97-AF65-F5344CB8AC3E}">
        <p14:creationId xmlns:p14="http://schemas.microsoft.com/office/powerpoint/2010/main" val="154427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DRAM Improvement</a:t>
            </a:r>
          </a:p>
        </p:txBody>
      </p:sp>
      <p:sp>
        <p:nvSpPr>
          <p:cNvPr id="61443" name="Rectangle 3"/>
          <p:cNvSpPr>
            <a:spLocks noGrp="1" noChangeArrowheads="1"/>
          </p:cNvSpPr>
          <p:nvPr>
            <p:ph type="body" idx="1"/>
          </p:nvPr>
        </p:nvSpPr>
        <p:spPr/>
        <p:txBody>
          <a:bodyPr/>
          <a:lstStyle/>
          <a:p>
            <a:pPr eaLnBrk="1" hangingPunct="1"/>
            <a:r>
              <a:rPr lang="en-US" altLang="zh-CN" b="1" dirty="0"/>
              <a:t>Wider DRAM</a:t>
            </a:r>
            <a:endParaRPr lang="en-US" altLang="zh-CN" sz="2800" dirty="0"/>
          </a:p>
          <a:p>
            <a:pPr eaLnBrk="1" hangingPunct="1">
              <a:buFontTx/>
              <a:buNone/>
            </a:pPr>
            <a:r>
              <a:rPr lang="en-US" altLang="zh-CN" dirty="0"/>
              <a:t>	widening memory</a:t>
            </a:r>
            <a:r>
              <a:rPr lang="zh-CN" altLang="en-US" dirty="0"/>
              <a:t> </a:t>
            </a:r>
            <a:r>
              <a:rPr lang="en-US" altLang="zh-CN" dirty="0"/>
              <a:t>for</a:t>
            </a:r>
            <a:r>
              <a:rPr lang="zh-CN" altLang="en-US" dirty="0"/>
              <a:t> </a:t>
            </a:r>
            <a:r>
              <a:rPr lang="en-US" altLang="zh-CN" dirty="0"/>
              <a:t>higher</a:t>
            </a:r>
            <a:r>
              <a:rPr lang="zh-CN" altLang="en-US" dirty="0"/>
              <a:t> </a:t>
            </a:r>
            <a:r>
              <a:rPr lang="en-US" altLang="zh-CN" dirty="0"/>
              <a:t>memory bandwidth; </a:t>
            </a:r>
          </a:p>
          <a:p>
            <a:pPr eaLnBrk="1" hangingPunct="1">
              <a:buFontTx/>
              <a:buNone/>
            </a:pPr>
            <a:endParaRPr lang="en-US" altLang="zh-CN" dirty="0"/>
          </a:p>
          <a:p>
            <a:pPr eaLnBrk="1" hangingPunct="1">
              <a:buFontTx/>
              <a:buNone/>
            </a:pPr>
            <a:r>
              <a:rPr lang="en-US" altLang="zh-CN" dirty="0"/>
              <a:t>	e.g., 4-bit transfer mode up to 16-bit buses</a:t>
            </a:r>
            <a:r>
              <a:rPr lang="en-US" altLang="zh-CN" b="1" dirty="0"/>
              <a:t>	</a:t>
            </a:r>
          </a:p>
        </p:txBody>
      </p:sp>
    </p:spTree>
    <p:extLst>
      <p:ext uri="{BB962C8B-B14F-4D97-AF65-F5344CB8AC3E}">
        <p14:creationId xmlns:p14="http://schemas.microsoft.com/office/powerpoint/2010/main" val="993014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t>DRAM Improvement</a:t>
            </a:r>
          </a:p>
        </p:txBody>
      </p:sp>
      <p:sp>
        <p:nvSpPr>
          <p:cNvPr id="62467" name="Rectangle 3"/>
          <p:cNvSpPr>
            <a:spLocks noGrp="1" noChangeArrowheads="1"/>
          </p:cNvSpPr>
          <p:nvPr>
            <p:ph type="body" idx="1"/>
          </p:nvPr>
        </p:nvSpPr>
        <p:spPr/>
        <p:txBody>
          <a:bodyPr/>
          <a:lstStyle/>
          <a:p>
            <a:pPr eaLnBrk="1" hangingPunct="1"/>
            <a:r>
              <a:rPr lang="en-US" altLang="zh-CN" b="1" dirty="0"/>
              <a:t>DDR: double data rate</a:t>
            </a:r>
          </a:p>
          <a:p>
            <a:pPr eaLnBrk="1" hangingPunct="1">
              <a:buFontTx/>
              <a:buNone/>
            </a:pPr>
            <a:r>
              <a:rPr lang="en-US" altLang="zh-CN" b="1" dirty="0"/>
              <a:t>	</a:t>
            </a:r>
            <a:r>
              <a:rPr lang="en-US" altLang="zh-CN" dirty="0"/>
              <a:t>to increase bandwidth,</a:t>
            </a:r>
          </a:p>
          <a:p>
            <a:pPr eaLnBrk="1" hangingPunct="1">
              <a:buFontTx/>
              <a:buNone/>
            </a:pPr>
            <a:r>
              <a:rPr lang="en-US" altLang="zh-CN" dirty="0"/>
              <a:t>	transfer data on both the rising edge and falling edge of the DRAM clock signal,</a:t>
            </a:r>
          </a:p>
          <a:p>
            <a:pPr eaLnBrk="1" hangingPunct="1">
              <a:buFontTx/>
              <a:buNone/>
            </a:pPr>
            <a:r>
              <a:rPr lang="en-US" altLang="zh-CN" dirty="0"/>
              <a:t>	thereby doubling the peak data rate;</a:t>
            </a:r>
            <a:endParaRPr lang="en-US" altLang="zh-CN" b="1" dirty="0"/>
          </a:p>
        </p:txBody>
      </p:sp>
    </p:spTree>
    <p:extLst>
      <p:ext uri="{BB962C8B-B14F-4D97-AF65-F5344CB8AC3E}">
        <p14:creationId xmlns:p14="http://schemas.microsoft.com/office/powerpoint/2010/main" val="320804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DRAM Improvement</a:t>
            </a:r>
          </a:p>
        </p:txBody>
      </p:sp>
      <p:sp>
        <p:nvSpPr>
          <p:cNvPr id="63491" name="Rectangle 3"/>
          <p:cNvSpPr>
            <a:spLocks noGrp="1" noChangeArrowheads="1"/>
          </p:cNvSpPr>
          <p:nvPr>
            <p:ph type="body" idx="1"/>
          </p:nvPr>
        </p:nvSpPr>
        <p:spPr/>
        <p:txBody>
          <a:bodyPr/>
          <a:lstStyle/>
          <a:p>
            <a:pPr eaLnBrk="1" hangingPunct="1"/>
            <a:r>
              <a:rPr lang="en-US" altLang="zh-CN" b="1" dirty="0"/>
              <a:t>Multiple Banks</a:t>
            </a:r>
          </a:p>
          <a:p>
            <a:pPr eaLnBrk="1" hangingPunct="1">
              <a:buFontTx/>
              <a:buNone/>
            </a:pPr>
            <a:r>
              <a:rPr lang="en-US" altLang="zh-CN" b="1" dirty="0"/>
              <a:t>	</a:t>
            </a:r>
            <a:r>
              <a:rPr lang="en-US" altLang="zh-CN" dirty="0"/>
              <a:t>break a single SDRAM into 2~8 banks;</a:t>
            </a:r>
          </a:p>
          <a:p>
            <a:pPr eaLnBrk="1" hangingPunct="1">
              <a:buFontTx/>
              <a:buNone/>
            </a:pPr>
            <a:r>
              <a:rPr lang="en-US" altLang="zh-CN" dirty="0"/>
              <a:t>	they can operate independently;</a:t>
            </a:r>
            <a:endParaRPr lang="en-US" altLang="zh-CN" b="1" dirty="0"/>
          </a:p>
          <a:p>
            <a:pPr eaLnBrk="1" hangingPunct="1"/>
            <a:r>
              <a:rPr lang="en-US" altLang="zh-CN" dirty="0"/>
              <a:t>Provide some of the advantages of interleaving</a:t>
            </a:r>
          </a:p>
          <a:p>
            <a:pPr eaLnBrk="1" hangingPunct="1"/>
            <a:r>
              <a:rPr lang="en-US" altLang="zh-CN" dirty="0"/>
              <a:t>Help with power management</a:t>
            </a:r>
          </a:p>
        </p:txBody>
      </p:sp>
    </p:spTree>
    <p:extLst>
      <p:ext uri="{BB962C8B-B14F-4D97-AF65-F5344CB8AC3E}">
        <p14:creationId xmlns:p14="http://schemas.microsoft.com/office/powerpoint/2010/main" val="1775879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DRAM Improvement</a:t>
            </a:r>
          </a:p>
        </p:txBody>
      </p:sp>
      <p:sp>
        <p:nvSpPr>
          <p:cNvPr id="64515" name="Rectangle 3"/>
          <p:cNvSpPr>
            <a:spLocks noGrp="1" noChangeArrowheads="1"/>
          </p:cNvSpPr>
          <p:nvPr>
            <p:ph type="body" idx="1"/>
          </p:nvPr>
        </p:nvSpPr>
        <p:spPr/>
        <p:txBody>
          <a:bodyPr/>
          <a:lstStyle/>
          <a:p>
            <a:pPr eaLnBrk="1" hangingPunct="1"/>
            <a:r>
              <a:rPr lang="en-US" altLang="zh-CN" b="1" dirty="0"/>
              <a:t>Reducing power consumption in SDRAMs</a:t>
            </a:r>
          </a:p>
          <a:p>
            <a:pPr eaLnBrk="1" hangingPunct="1">
              <a:buFontTx/>
              <a:buNone/>
            </a:pPr>
            <a:r>
              <a:rPr lang="en-US" altLang="zh-CN" b="1" dirty="0"/>
              <a:t>	</a:t>
            </a:r>
            <a:r>
              <a:rPr lang="en-US" altLang="zh-CN" dirty="0"/>
              <a:t>dynamic power:</a:t>
            </a:r>
            <a:r>
              <a:rPr lang="en-US" altLang="zh-CN" b="1" dirty="0"/>
              <a:t> </a:t>
            </a:r>
            <a:r>
              <a:rPr lang="en-US" altLang="zh-CN" dirty="0"/>
              <a:t>used in read or write;</a:t>
            </a:r>
            <a:endParaRPr lang="en-US" altLang="zh-CN" b="1" dirty="0"/>
          </a:p>
          <a:p>
            <a:pPr eaLnBrk="1" hangingPunct="1">
              <a:buFontTx/>
              <a:buNone/>
            </a:pPr>
            <a:r>
              <a:rPr lang="en-US" altLang="zh-CN" b="1" dirty="0"/>
              <a:t>	</a:t>
            </a:r>
            <a:r>
              <a:rPr lang="en-US" altLang="zh-CN" dirty="0"/>
              <a:t>static/standby power;</a:t>
            </a:r>
          </a:p>
          <a:p>
            <a:pPr eaLnBrk="1" hangingPunct="1"/>
            <a:r>
              <a:rPr lang="en-US" altLang="zh-CN" dirty="0"/>
              <a:t>Depend on the operating voltage</a:t>
            </a:r>
          </a:p>
          <a:p>
            <a:pPr eaLnBrk="1" hangingPunct="1"/>
            <a:r>
              <a:rPr lang="en-US" altLang="zh-CN" dirty="0">
                <a:solidFill>
                  <a:srgbClr val="00B0F0"/>
                </a:solidFill>
              </a:rPr>
              <a:t>Power down mode</a:t>
            </a:r>
            <a:r>
              <a:rPr lang="en-US" altLang="zh-CN" dirty="0"/>
              <a:t>: entered by telling the DRAM to ignore the clock</a:t>
            </a:r>
          </a:p>
          <a:p>
            <a:pPr eaLnBrk="1" hangingPunct="1">
              <a:buFontTx/>
              <a:buNone/>
            </a:pPr>
            <a:r>
              <a:rPr lang="en-US" altLang="zh-CN" dirty="0"/>
              <a:t>	disables the SDRAM except for internal automatic refresh;</a:t>
            </a:r>
          </a:p>
        </p:txBody>
      </p:sp>
    </p:spTree>
    <p:extLst>
      <p:ext uri="{BB962C8B-B14F-4D97-AF65-F5344CB8AC3E}">
        <p14:creationId xmlns:p14="http://schemas.microsoft.com/office/powerpoint/2010/main" val="3489581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B49E-6C3F-5C4C-B6AC-650E7D8DF8A3}"/>
              </a:ext>
            </a:extLst>
          </p:cNvPr>
          <p:cNvSpPr>
            <a:spLocks noGrp="1"/>
          </p:cNvSpPr>
          <p:nvPr>
            <p:ph type="title"/>
          </p:nvPr>
        </p:nvSpPr>
        <p:spPr/>
        <p:txBody>
          <a:bodyPr/>
          <a:lstStyle/>
          <a:p>
            <a:r>
              <a:rPr lang="en-CN" dirty="0"/>
              <a:t>Capacity and Access Time</a:t>
            </a:r>
          </a:p>
        </p:txBody>
      </p:sp>
      <p:pic>
        <p:nvPicPr>
          <p:cNvPr id="4" name="Picture 3">
            <a:extLst>
              <a:ext uri="{FF2B5EF4-FFF2-40B4-BE49-F238E27FC236}">
                <a16:creationId xmlns:a16="http://schemas.microsoft.com/office/drawing/2014/main" id="{828E8556-86AA-1446-8249-7679898D88C9}"/>
              </a:ext>
            </a:extLst>
          </p:cNvPr>
          <p:cNvPicPr>
            <a:picLocks noChangeAspect="1"/>
          </p:cNvPicPr>
          <p:nvPr/>
        </p:nvPicPr>
        <p:blipFill>
          <a:blip r:embed="rId3"/>
          <a:stretch>
            <a:fillRect/>
          </a:stretch>
        </p:blipFill>
        <p:spPr>
          <a:xfrm>
            <a:off x="0" y="1577051"/>
            <a:ext cx="9144000" cy="2605233"/>
          </a:xfrm>
          <a:prstGeom prst="rect">
            <a:avLst/>
          </a:prstGeom>
        </p:spPr>
      </p:pic>
    </p:spTree>
    <p:extLst>
      <p:ext uri="{BB962C8B-B14F-4D97-AF65-F5344CB8AC3E}">
        <p14:creationId xmlns:p14="http://schemas.microsoft.com/office/powerpoint/2010/main" val="3308447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A8FBC-05B4-7D4C-A8C2-B4E52C6AB8D5}"/>
              </a:ext>
            </a:extLst>
          </p:cNvPr>
          <p:cNvPicPr>
            <a:picLocks noChangeAspect="1"/>
          </p:cNvPicPr>
          <p:nvPr/>
        </p:nvPicPr>
        <p:blipFill>
          <a:blip r:embed="rId3"/>
          <a:stretch>
            <a:fillRect/>
          </a:stretch>
        </p:blipFill>
        <p:spPr>
          <a:xfrm>
            <a:off x="0" y="1572228"/>
            <a:ext cx="9144000" cy="3442793"/>
          </a:xfrm>
          <a:prstGeom prst="rect">
            <a:avLst/>
          </a:prstGeom>
        </p:spPr>
      </p:pic>
      <p:sp>
        <p:nvSpPr>
          <p:cNvPr id="2" name="Title 1">
            <a:extLst>
              <a:ext uri="{FF2B5EF4-FFF2-40B4-BE49-F238E27FC236}">
                <a16:creationId xmlns:a16="http://schemas.microsoft.com/office/drawing/2014/main" id="{68FAB49E-6C3F-5C4C-B6AC-650E7D8DF8A3}"/>
              </a:ext>
            </a:extLst>
          </p:cNvPr>
          <p:cNvSpPr>
            <a:spLocks noGrp="1"/>
          </p:cNvSpPr>
          <p:nvPr>
            <p:ph type="title"/>
          </p:nvPr>
        </p:nvSpPr>
        <p:spPr/>
        <p:txBody>
          <a:bodyPr/>
          <a:lstStyle/>
          <a:p>
            <a:r>
              <a:rPr lang="en-CN" dirty="0"/>
              <a:t>Clock Rates and Bandwidth</a:t>
            </a:r>
          </a:p>
        </p:txBody>
      </p:sp>
    </p:spTree>
    <p:extLst>
      <p:ext uri="{BB962C8B-B14F-4D97-AF65-F5344CB8AC3E}">
        <p14:creationId xmlns:p14="http://schemas.microsoft.com/office/powerpoint/2010/main" val="441105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B850-5C53-374F-BAF7-C554383A22AC}"/>
              </a:ext>
            </a:extLst>
          </p:cNvPr>
          <p:cNvSpPr>
            <a:spLocks noGrp="1"/>
          </p:cNvSpPr>
          <p:nvPr>
            <p:ph type="title"/>
          </p:nvPr>
        </p:nvSpPr>
        <p:spPr/>
        <p:txBody>
          <a:bodyPr/>
          <a:lstStyle/>
          <a:p>
            <a:r>
              <a:rPr lang="en-CN" dirty="0"/>
              <a:t>Power Consumption</a:t>
            </a:r>
          </a:p>
        </p:txBody>
      </p:sp>
      <p:pic>
        <p:nvPicPr>
          <p:cNvPr id="4" name="Picture 3">
            <a:extLst>
              <a:ext uri="{FF2B5EF4-FFF2-40B4-BE49-F238E27FC236}">
                <a16:creationId xmlns:a16="http://schemas.microsoft.com/office/drawing/2014/main" id="{AA00FA35-B889-054A-A22B-0435DB386E62}"/>
              </a:ext>
            </a:extLst>
          </p:cNvPr>
          <p:cNvPicPr>
            <a:picLocks noChangeAspect="1"/>
          </p:cNvPicPr>
          <p:nvPr/>
        </p:nvPicPr>
        <p:blipFill>
          <a:blip r:embed="rId3"/>
          <a:stretch>
            <a:fillRect/>
          </a:stretch>
        </p:blipFill>
        <p:spPr>
          <a:xfrm>
            <a:off x="0" y="1492994"/>
            <a:ext cx="9144000" cy="4679206"/>
          </a:xfrm>
          <a:prstGeom prst="rect">
            <a:avLst/>
          </a:prstGeom>
        </p:spPr>
      </p:pic>
    </p:spTree>
    <p:extLst>
      <p:ext uri="{BB962C8B-B14F-4D97-AF65-F5344CB8AC3E}">
        <p14:creationId xmlns:p14="http://schemas.microsoft.com/office/powerpoint/2010/main" val="1949036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4D87-ACC6-DD48-B05E-C26F81E1C038}"/>
              </a:ext>
            </a:extLst>
          </p:cNvPr>
          <p:cNvSpPr>
            <a:spLocks noGrp="1"/>
          </p:cNvSpPr>
          <p:nvPr>
            <p:ph type="title"/>
          </p:nvPr>
        </p:nvSpPr>
        <p:spPr/>
        <p:txBody>
          <a:bodyPr/>
          <a:lstStyle/>
          <a:p>
            <a:r>
              <a:rPr lang="en-CN" dirty="0"/>
              <a:t>Graphics Data RAM</a:t>
            </a:r>
          </a:p>
        </p:txBody>
      </p:sp>
      <p:sp>
        <p:nvSpPr>
          <p:cNvPr id="3" name="Content Placeholder 2">
            <a:extLst>
              <a:ext uri="{FF2B5EF4-FFF2-40B4-BE49-F238E27FC236}">
                <a16:creationId xmlns:a16="http://schemas.microsoft.com/office/drawing/2014/main" id="{41F1E468-EA50-CD4A-92A9-23B0B6B8D761}"/>
              </a:ext>
            </a:extLst>
          </p:cNvPr>
          <p:cNvSpPr>
            <a:spLocks noGrp="1"/>
          </p:cNvSpPr>
          <p:nvPr>
            <p:ph idx="1"/>
          </p:nvPr>
        </p:nvSpPr>
        <p:spPr/>
        <p:txBody>
          <a:bodyPr/>
          <a:lstStyle/>
          <a:p>
            <a:r>
              <a:rPr lang="en-CN" dirty="0"/>
              <a:t>GDRAM: Graphics DRAM</a:t>
            </a:r>
          </a:p>
          <a:p>
            <a:r>
              <a:rPr lang="en-CN" dirty="0"/>
              <a:t>GSDRAM: Graphics Synchronous DRAM</a:t>
            </a:r>
          </a:p>
          <a:p>
            <a:r>
              <a:rPr lang="en-US" dirty="0"/>
              <a:t>Tailored for higher bandwidth demands of GPUs</a:t>
            </a:r>
          </a:p>
          <a:p>
            <a:endParaRPr lang="en-CN" dirty="0"/>
          </a:p>
        </p:txBody>
      </p:sp>
    </p:spTree>
    <p:extLst>
      <p:ext uri="{BB962C8B-B14F-4D97-AF65-F5344CB8AC3E}">
        <p14:creationId xmlns:p14="http://schemas.microsoft.com/office/powerpoint/2010/main" val="231923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4099"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p:cNvCxnSpPr/>
          <p:nvPr/>
        </p:nvCxnSpPr>
        <p:spPr>
          <a:xfrm>
            <a:off x="0" y="4800600"/>
            <a:ext cx="8458200" cy="1588"/>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0" y="5029200"/>
            <a:ext cx="84582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CN" dirty="0"/>
              <a:t>Graphics Data RAM</a:t>
            </a:r>
            <a:endParaRPr lang="en-US" altLang="zh-CN" dirty="0"/>
          </a:p>
        </p:txBody>
      </p:sp>
      <p:sp>
        <p:nvSpPr>
          <p:cNvPr id="63491" name="Rectangle 3"/>
          <p:cNvSpPr>
            <a:spLocks noGrp="1" noChangeArrowheads="1"/>
          </p:cNvSpPr>
          <p:nvPr>
            <p:ph type="body" idx="1"/>
          </p:nvPr>
        </p:nvSpPr>
        <p:spPr>
          <a:xfrm>
            <a:off x="457200" y="1600200"/>
            <a:ext cx="9144000" cy="5257800"/>
          </a:xfrm>
        </p:spPr>
        <p:txBody>
          <a:bodyPr/>
          <a:lstStyle/>
          <a:p>
            <a:pPr eaLnBrk="1" hangingPunct="1"/>
            <a:r>
              <a:rPr lang="en-US" altLang="zh-CN" dirty="0"/>
              <a:t>Wider interfaces</a:t>
            </a:r>
          </a:p>
          <a:p>
            <a:pPr eaLnBrk="1" hangingPunct="1">
              <a:buFontTx/>
              <a:buNone/>
            </a:pPr>
            <a:r>
              <a:rPr lang="en-US" altLang="zh-CN" b="1" dirty="0"/>
              <a:t>	</a:t>
            </a:r>
            <a:r>
              <a:rPr lang="en-US" altLang="zh-CN" dirty="0"/>
              <a:t>32 bits</a:t>
            </a:r>
          </a:p>
          <a:p>
            <a:pPr eaLnBrk="1" hangingPunct="1"/>
            <a:r>
              <a:rPr lang="en-US" altLang="zh-CN" dirty="0"/>
              <a:t>Higher maximum clock rate on data pins</a:t>
            </a:r>
          </a:p>
          <a:p>
            <a:pPr eaLnBrk="1" hangingPunct="1">
              <a:buFontTx/>
              <a:buNone/>
            </a:pPr>
            <a:r>
              <a:rPr lang="en-US" altLang="zh-CN" b="1" dirty="0"/>
              <a:t>	</a:t>
            </a:r>
            <a:r>
              <a:rPr lang="en-US" altLang="zh-CN" dirty="0"/>
              <a:t>GDRAMs directly connect to GPU</a:t>
            </a:r>
          </a:p>
          <a:p>
            <a:pPr eaLnBrk="1" hangingPunct="1">
              <a:buFontTx/>
              <a:buNone/>
            </a:pPr>
            <a:r>
              <a:rPr lang="en-US" altLang="zh-CN" dirty="0"/>
              <a:t>	and attach to the board</a:t>
            </a:r>
            <a:endParaRPr lang="en-US" altLang="zh-CN" b="1" dirty="0"/>
          </a:p>
          <a:p>
            <a:pPr eaLnBrk="1" hangingPunct="1"/>
            <a:r>
              <a:rPr lang="en-US" altLang="zh-CN" dirty="0"/>
              <a:t>2~5 times the bandwidth per DRAM versus DDR3 DRAMs</a:t>
            </a:r>
          </a:p>
        </p:txBody>
      </p:sp>
    </p:spTree>
    <p:extLst>
      <p:ext uri="{BB962C8B-B14F-4D97-AF65-F5344CB8AC3E}">
        <p14:creationId xmlns:p14="http://schemas.microsoft.com/office/powerpoint/2010/main" val="184738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BC2-C20D-3544-B491-42B357535FF3}"/>
              </a:ext>
            </a:extLst>
          </p:cNvPr>
          <p:cNvSpPr>
            <a:spLocks noGrp="1"/>
          </p:cNvSpPr>
          <p:nvPr>
            <p:ph type="title"/>
          </p:nvPr>
        </p:nvSpPr>
        <p:spPr/>
        <p:txBody>
          <a:bodyPr/>
          <a:lstStyle/>
          <a:p>
            <a:r>
              <a:rPr lang="en-CN" dirty="0"/>
              <a:t>Stacked/Embedded DRAM</a:t>
            </a:r>
          </a:p>
        </p:txBody>
      </p:sp>
      <p:sp>
        <p:nvSpPr>
          <p:cNvPr id="3" name="Content Placeholder 2">
            <a:extLst>
              <a:ext uri="{FF2B5EF4-FFF2-40B4-BE49-F238E27FC236}">
                <a16:creationId xmlns:a16="http://schemas.microsoft.com/office/drawing/2014/main" id="{75697287-DB3C-9741-9ADA-C49DEA6309C6}"/>
              </a:ext>
            </a:extLst>
          </p:cNvPr>
          <p:cNvSpPr>
            <a:spLocks noGrp="1"/>
          </p:cNvSpPr>
          <p:nvPr>
            <p:ph idx="1"/>
          </p:nvPr>
        </p:nvSpPr>
        <p:spPr/>
        <p:txBody>
          <a:bodyPr/>
          <a:lstStyle/>
          <a:p>
            <a:r>
              <a:rPr lang="en-CN" dirty="0"/>
              <a:t>HBM: High Bandwidth Memory</a:t>
            </a:r>
          </a:p>
          <a:p>
            <a:r>
              <a:rPr lang="en-US" dirty="0"/>
              <a:t>P</a:t>
            </a:r>
            <a:r>
              <a:rPr lang="en-CN" dirty="0"/>
              <a:t>ackaging innovation, rather than circuit innovation</a:t>
            </a:r>
          </a:p>
          <a:p>
            <a:r>
              <a:rPr lang="en-US" dirty="0"/>
              <a:t>P</a:t>
            </a:r>
            <a:r>
              <a:rPr lang="en-CN" dirty="0"/>
              <a:t>lace multiple DRAMs in a stacked or adjacent fashion embedded within the same package as the processor</a:t>
            </a:r>
          </a:p>
          <a:p>
            <a:endParaRPr lang="en-CN" dirty="0"/>
          </a:p>
        </p:txBody>
      </p:sp>
    </p:spTree>
    <p:extLst>
      <p:ext uri="{BB962C8B-B14F-4D97-AF65-F5344CB8AC3E}">
        <p14:creationId xmlns:p14="http://schemas.microsoft.com/office/powerpoint/2010/main" val="346650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8BC2-C20D-3544-B491-42B357535FF3}"/>
              </a:ext>
            </a:extLst>
          </p:cNvPr>
          <p:cNvSpPr>
            <a:spLocks noGrp="1"/>
          </p:cNvSpPr>
          <p:nvPr>
            <p:ph type="title"/>
          </p:nvPr>
        </p:nvSpPr>
        <p:spPr/>
        <p:txBody>
          <a:bodyPr/>
          <a:lstStyle/>
          <a:p>
            <a:r>
              <a:rPr lang="en-CN" dirty="0"/>
              <a:t>Stacked/Embedded DRAM</a:t>
            </a:r>
          </a:p>
        </p:txBody>
      </p:sp>
      <p:sp>
        <p:nvSpPr>
          <p:cNvPr id="3" name="Content Placeholder 2">
            <a:extLst>
              <a:ext uri="{FF2B5EF4-FFF2-40B4-BE49-F238E27FC236}">
                <a16:creationId xmlns:a16="http://schemas.microsoft.com/office/drawing/2014/main" id="{75697287-DB3C-9741-9ADA-C49DEA6309C6}"/>
              </a:ext>
            </a:extLst>
          </p:cNvPr>
          <p:cNvSpPr>
            <a:spLocks noGrp="1"/>
          </p:cNvSpPr>
          <p:nvPr>
            <p:ph idx="1"/>
          </p:nvPr>
        </p:nvSpPr>
        <p:spPr/>
        <p:txBody>
          <a:bodyPr/>
          <a:lstStyle/>
          <a:p>
            <a:r>
              <a:rPr lang="en-US" dirty="0"/>
              <a:t>L</a:t>
            </a:r>
            <a:r>
              <a:rPr lang="en-CN" dirty="0"/>
              <a:t>ower</a:t>
            </a:r>
            <a:r>
              <a:rPr lang="zh-CN" altLang="en-US" dirty="0"/>
              <a:t> </a:t>
            </a:r>
            <a:r>
              <a:rPr lang="en-US" altLang="zh-CN" dirty="0"/>
              <a:t>access latency</a:t>
            </a:r>
          </a:p>
          <a:p>
            <a:r>
              <a:rPr lang="en-US" dirty="0"/>
              <a:t>Increase bandwidth by allowing more and faster connections between processor and DRAM</a:t>
            </a:r>
            <a:endParaRPr lang="en-CN" dirty="0"/>
          </a:p>
        </p:txBody>
      </p:sp>
      <p:pic>
        <p:nvPicPr>
          <p:cNvPr id="4" name="Picture 3">
            <a:extLst>
              <a:ext uri="{FF2B5EF4-FFF2-40B4-BE49-F238E27FC236}">
                <a16:creationId xmlns:a16="http://schemas.microsoft.com/office/drawing/2014/main" id="{570A0536-C455-6B40-A4FB-5D1D981454B4}"/>
              </a:ext>
            </a:extLst>
          </p:cNvPr>
          <p:cNvPicPr>
            <a:picLocks noChangeAspect="1"/>
          </p:cNvPicPr>
          <p:nvPr/>
        </p:nvPicPr>
        <p:blipFill>
          <a:blip r:embed="rId3"/>
          <a:stretch>
            <a:fillRect/>
          </a:stretch>
        </p:blipFill>
        <p:spPr>
          <a:xfrm>
            <a:off x="0" y="3684862"/>
            <a:ext cx="9144000" cy="3173138"/>
          </a:xfrm>
          <a:prstGeom prst="rect">
            <a:avLst/>
          </a:prstGeom>
        </p:spPr>
      </p:pic>
    </p:spTree>
    <p:extLst>
      <p:ext uri="{BB962C8B-B14F-4D97-AF65-F5344CB8AC3E}">
        <p14:creationId xmlns:p14="http://schemas.microsoft.com/office/powerpoint/2010/main" val="13580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a:t>Flash Memory</a:t>
            </a:r>
          </a:p>
        </p:txBody>
      </p:sp>
      <p:sp>
        <p:nvSpPr>
          <p:cNvPr id="65539" name="Rectangle 3"/>
          <p:cNvSpPr>
            <a:spLocks noGrp="1" noChangeArrowheads="1"/>
          </p:cNvSpPr>
          <p:nvPr>
            <p:ph type="body" idx="1"/>
          </p:nvPr>
        </p:nvSpPr>
        <p:spPr/>
        <p:txBody>
          <a:bodyPr/>
          <a:lstStyle/>
          <a:p>
            <a:pPr eaLnBrk="1" hangingPunct="1"/>
            <a:r>
              <a:rPr lang="en-US" altLang="zh-CN" dirty="0"/>
              <a:t>A type of </a:t>
            </a:r>
            <a:r>
              <a:rPr lang="en-US" altLang="zh-CN" b="1" dirty="0"/>
              <a:t>EEPROM </a:t>
            </a:r>
            <a:r>
              <a:rPr lang="en-US" altLang="zh-CN" dirty="0"/>
              <a:t>(electronically erasable programmable read-only memory)</a:t>
            </a:r>
          </a:p>
          <a:p>
            <a:pPr eaLnBrk="1" hangingPunct="1"/>
            <a:r>
              <a:rPr lang="en-US" altLang="zh-CN" dirty="0"/>
              <a:t>Read-only but can be erased</a:t>
            </a:r>
          </a:p>
          <a:p>
            <a:pPr eaLnBrk="1" hangingPunct="1"/>
            <a:r>
              <a:rPr lang="en-US" altLang="zh-CN" dirty="0"/>
              <a:t>Nonvolatile: hold contents w/o any power</a:t>
            </a:r>
          </a:p>
          <a:p>
            <a:pPr eaLnBrk="1" hangingPunct="1"/>
            <a:r>
              <a:rPr lang="en-US" altLang="zh-CN" dirty="0"/>
              <a:t>Used as main memory for PMD</a:t>
            </a:r>
          </a:p>
        </p:txBody>
      </p:sp>
    </p:spTree>
    <p:extLst>
      <p:ext uri="{BB962C8B-B14F-4D97-AF65-F5344CB8AC3E}">
        <p14:creationId xmlns:p14="http://schemas.microsoft.com/office/powerpoint/2010/main" val="3099947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a:t>Flash Memory</a:t>
            </a:r>
          </a:p>
        </p:txBody>
      </p:sp>
      <p:sp>
        <p:nvSpPr>
          <p:cNvPr id="66563" name="Rectangle 3"/>
          <p:cNvSpPr>
            <a:spLocks noGrp="1" noChangeArrowheads="1"/>
          </p:cNvSpPr>
          <p:nvPr>
            <p:ph type="body" idx="1"/>
          </p:nvPr>
        </p:nvSpPr>
        <p:spPr>
          <a:xfrm>
            <a:off x="457200" y="1600200"/>
            <a:ext cx="8763000" cy="5257800"/>
          </a:xfrm>
        </p:spPr>
        <p:txBody>
          <a:bodyPr/>
          <a:lstStyle/>
          <a:p>
            <a:pPr eaLnBrk="1" hangingPunct="1">
              <a:lnSpc>
                <a:spcPct val="90000"/>
              </a:lnSpc>
              <a:buFontTx/>
              <a:buNone/>
            </a:pPr>
            <a:r>
              <a:rPr lang="en-US" altLang="zh-CN" dirty="0">
                <a:solidFill>
                  <a:srgbClr val="00B0F0"/>
                </a:solidFill>
              </a:rPr>
              <a:t>Differences from DRAM</a:t>
            </a:r>
          </a:p>
          <a:p>
            <a:pPr eaLnBrk="1" hangingPunct="1">
              <a:lnSpc>
                <a:spcPct val="90000"/>
              </a:lnSpc>
            </a:pPr>
            <a:r>
              <a:rPr lang="en-US" altLang="zh-CN" dirty="0"/>
              <a:t>Must be erased (in blocks) before it is overwritten</a:t>
            </a:r>
          </a:p>
          <a:p>
            <a:pPr eaLnBrk="1" hangingPunct="1">
              <a:lnSpc>
                <a:spcPct val="90000"/>
              </a:lnSpc>
            </a:pPr>
            <a:r>
              <a:rPr lang="en-US" altLang="zh-CN" dirty="0"/>
              <a:t>Nonvolatile and less power consumption</a:t>
            </a:r>
          </a:p>
          <a:p>
            <a:pPr eaLnBrk="1" hangingPunct="1">
              <a:lnSpc>
                <a:spcPct val="90000"/>
              </a:lnSpc>
            </a:pPr>
            <a:r>
              <a:rPr lang="en-US" altLang="zh-CN" dirty="0"/>
              <a:t>Has a limited number of write cycles for any block</a:t>
            </a:r>
          </a:p>
          <a:p>
            <a:pPr eaLnBrk="1" hangingPunct="1">
              <a:lnSpc>
                <a:spcPct val="90000"/>
              </a:lnSpc>
            </a:pPr>
            <a:r>
              <a:rPr lang="en-US" altLang="zh-CN" dirty="0"/>
              <a:t>Cheaper than SDRAM but more expensive than disk</a:t>
            </a:r>
          </a:p>
          <a:p>
            <a:pPr eaLnBrk="1" hangingPunct="1">
              <a:lnSpc>
                <a:spcPct val="90000"/>
              </a:lnSpc>
            </a:pPr>
            <a:r>
              <a:rPr lang="en-US" altLang="zh-CN" dirty="0"/>
              <a:t>Slower than SDRAM but faster than disk</a:t>
            </a:r>
          </a:p>
        </p:txBody>
      </p:sp>
    </p:spTree>
    <p:extLst>
      <p:ext uri="{BB962C8B-B14F-4D97-AF65-F5344CB8AC3E}">
        <p14:creationId xmlns:p14="http://schemas.microsoft.com/office/powerpoint/2010/main" val="424591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a:t>Flash Memory</a:t>
            </a:r>
          </a:p>
        </p:txBody>
      </p:sp>
      <p:sp>
        <p:nvSpPr>
          <p:cNvPr id="66563" name="Rectangle 3"/>
          <p:cNvSpPr>
            <a:spLocks noGrp="1" noChangeArrowheads="1"/>
          </p:cNvSpPr>
          <p:nvPr>
            <p:ph type="body" idx="1"/>
          </p:nvPr>
        </p:nvSpPr>
        <p:spPr/>
        <p:txBody>
          <a:bodyPr/>
          <a:lstStyle/>
          <a:p>
            <a:pPr eaLnBrk="1" hangingPunct="1">
              <a:lnSpc>
                <a:spcPct val="90000"/>
              </a:lnSpc>
              <a:buFontTx/>
              <a:buNone/>
            </a:pPr>
            <a:r>
              <a:rPr lang="en-US" altLang="zh-CN" dirty="0">
                <a:solidFill>
                  <a:srgbClr val="00B0F0"/>
                </a:solidFill>
              </a:rPr>
              <a:t>Differences from DRAM</a:t>
            </a:r>
          </a:p>
          <a:p>
            <a:pPr eaLnBrk="1" hangingPunct="1">
              <a:lnSpc>
                <a:spcPct val="90000"/>
              </a:lnSpc>
            </a:pPr>
            <a:r>
              <a:rPr lang="en-US" altLang="zh-CN" dirty="0"/>
              <a:t>Has a limited number of write cycles for any block</a:t>
            </a:r>
          </a:p>
          <a:p>
            <a:pPr eaLnBrk="1" hangingPunct="1">
              <a:lnSpc>
                <a:spcPct val="90000"/>
              </a:lnSpc>
            </a:pPr>
            <a:r>
              <a:rPr lang="en-US" altLang="zh-CN" dirty="0">
                <a:solidFill>
                  <a:srgbClr val="00B0F0"/>
                </a:solidFill>
              </a:rPr>
              <a:t>Write leveling technique: </a:t>
            </a:r>
            <a:r>
              <a:rPr lang="en-US" altLang="zh-CN" dirty="0"/>
              <a:t>ensure uniform distribution of written blocks throughout the memory</a:t>
            </a:r>
          </a:p>
        </p:txBody>
      </p:sp>
    </p:spTree>
    <p:extLst>
      <p:ext uri="{BB962C8B-B14F-4D97-AF65-F5344CB8AC3E}">
        <p14:creationId xmlns:p14="http://schemas.microsoft.com/office/powerpoint/2010/main" val="365159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CN" dirty="0"/>
              <a:t>Phase-Change Memory</a:t>
            </a:r>
            <a:endParaRPr lang="en-US" altLang="zh-CN" dirty="0"/>
          </a:p>
        </p:txBody>
      </p:sp>
      <p:sp>
        <p:nvSpPr>
          <p:cNvPr id="67587" name="Rectangle 3"/>
          <p:cNvSpPr>
            <a:spLocks noGrp="1" noChangeArrowheads="1"/>
          </p:cNvSpPr>
          <p:nvPr>
            <p:ph type="body" idx="1"/>
          </p:nvPr>
        </p:nvSpPr>
        <p:spPr/>
        <p:txBody>
          <a:bodyPr/>
          <a:lstStyle/>
          <a:p>
            <a:r>
              <a:rPr lang="en-US" dirty="0"/>
              <a:t>E</a:t>
            </a:r>
            <a:r>
              <a:rPr lang="en-CN" dirty="0"/>
              <a:t>liminate the need to erase a page before writing</a:t>
            </a:r>
          </a:p>
          <a:p>
            <a:pPr eaLnBrk="1" hangingPunct="1"/>
            <a:r>
              <a:rPr lang="en-US" altLang="zh-CN" dirty="0"/>
              <a:t>In comparison with NAND</a:t>
            </a:r>
          </a:p>
          <a:p>
            <a:pPr eaLnBrk="1" hangingPunct="1">
              <a:buFontTx/>
              <a:buNone/>
            </a:pPr>
            <a:r>
              <a:rPr lang="en-US" altLang="zh-CN" b="1" dirty="0"/>
              <a:t>	</a:t>
            </a:r>
            <a:r>
              <a:rPr lang="en-US" altLang="zh-CN" dirty="0"/>
              <a:t>10</a:t>
            </a:r>
            <a:r>
              <a:rPr lang="zh-CN" altLang="en-US" dirty="0"/>
              <a:t> </a:t>
            </a:r>
            <a:r>
              <a:rPr lang="en-US" altLang="zh-CN" dirty="0"/>
              <a:t>times higher write performance</a:t>
            </a:r>
          </a:p>
          <a:p>
            <a:pPr eaLnBrk="1" hangingPunct="1">
              <a:buFontTx/>
              <a:buNone/>
            </a:pPr>
            <a:r>
              <a:rPr lang="en-US" altLang="zh-CN" dirty="0"/>
              <a:t>	2~3 times lower read latency</a:t>
            </a:r>
          </a:p>
          <a:p>
            <a:pPr eaLnBrk="1" hangingPunct="1"/>
            <a:r>
              <a:rPr lang="en-US" altLang="zh-CN" dirty="0"/>
              <a:t>In comparison with Flash</a:t>
            </a:r>
          </a:p>
          <a:p>
            <a:pPr eaLnBrk="1" hangingPunct="1">
              <a:buFontTx/>
              <a:buNone/>
            </a:pPr>
            <a:r>
              <a:rPr lang="en-US" altLang="zh-CN" dirty="0"/>
              <a:t>	2~3 times lower read latency</a:t>
            </a:r>
          </a:p>
          <a:p>
            <a:pPr eaLnBrk="1" hangingPunct="1"/>
            <a:r>
              <a:rPr lang="en-US" altLang="zh-CN" dirty="0"/>
              <a:t>Suitable for SSD (Solid State Disk)</a:t>
            </a:r>
          </a:p>
          <a:p>
            <a:pPr eaLnBrk="1" hangingPunct="1">
              <a:buFontTx/>
              <a:buNone/>
            </a:pPr>
            <a:r>
              <a:rPr lang="en-US" altLang="zh-CN" b="1" dirty="0"/>
              <a:t>	</a:t>
            </a:r>
            <a:endParaRPr lang="en-US" altLang="zh-CN" dirty="0"/>
          </a:p>
          <a:p>
            <a:pPr eaLnBrk="1" hangingPunct="1">
              <a:buFontTx/>
              <a:buNone/>
            </a:pPr>
            <a:endParaRPr lang="en-US" altLang="zh-CN" b="1" dirty="0"/>
          </a:p>
          <a:p>
            <a:pPr eaLnBrk="1" hangingPunct="1">
              <a:buFontTx/>
              <a:buNone/>
            </a:pPr>
            <a:endParaRPr lang="en-US" altLang="zh-CN" b="1" dirty="0"/>
          </a:p>
        </p:txBody>
      </p:sp>
    </p:spTree>
    <p:extLst>
      <p:ext uri="{BB962C8B-B14F-4D97-AF65-F5344CB8AC3E}">
        <p14:creationId xmlns:p14="http://schemas.microsoft.com/office/powerpoint/2010/main" val="777233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a:t>Memory Dependability </a:t>
            </a:r>
          </a:p>
        </p:txBody>
      </p:sp>
      <p:sp>
        <p:nvSpPr>
          <p:cNvPr id="67587" name="Rectangle 3"/>
          <p:cNvSpPr>
            <a:spLocks noGrp="1" noChangeArrowheads="1"/>
          </p:cNvSpPr>
          <p:nvPr>
            <p:ph type="body" idx="1"/>
          </p:nvPr>
        </p:nvSpPr>
        <p:spPr/>
        <p:txBody>
          <a:bodyPr/>
          <a:lstStyle/>
          <a:p>
            <a:pPr eaLnBrk="1" hangingPunct="1"/>
            <a:r>
              <a:rPr lang="en-US" altLang="zh-CN" b="1" dirty="0"/>
              <a:t>Soft errors</a:t>
            </a:r>
            <a:r>
              <a:rPr lang="zh-CN" altLang="en-US" b="1" dirty="0"/>
              <a:t> </a:t>
            </a:r>
            <a:r>
              <a:rPr lang="en-US" altLang="zh-CN" b="1" dirty="0"/>
              <a:t>/</a:t>
            </a:r>
            <a:r>
              <a:rPr lang="zh-CN" altLang="en-US" b="1" dirty="0"/>
              <a:t> </a:t>
            </a:r>
            <a:r>
              <a:rPr lang="en-US" altLang="zh-CN" b="1" dirty="0"/>
              <a:t>Permanent faults</a:t>
            </a:r>
          </a:p>
          <a:p>
            <a:pPr eaLnBrk="1" hangingPunct="1">
              <a:buFontTx/>
              <a:buNone/>
            </a:pPr>
            <a:r>
              <a:rPr lang="en-US" altLang="zh-CN" b="1" dirty="0"/>
              <a:t>	</a:t>
            </a:r>
            <a:r>
              <a:rPr lang="en-US" altLang="zh-CN" dirty="0"/>
              <a:t>changes to a cell’s contents, not a change in the circuitry</a:t>
            </a:r>
            <a:endParaRPr lang="en-US" altLang="zh-CN" b="1" dirty="0"/>
          </a:p>
          <a:p>
            <a:pPr eaLnBrk="1" hangingPunct="1"/>
            <a:r>
              <a:rPr lang="en-US" altLang="zh-CN" b="1" dirty="0"/>
              <a:t>Hard errors / Transient faults</a:t>
            </a:r>
          </a:p>
          <a:p>
            <a:pPr eaLnBrk="1" hangingPunct="1">
              <a:buFontTx/>
              <a:buNone/>
            </a:pPr>
            <a:r>
              <a:rPr lang="en-US" altLang="zh-CN" b="1" dirty="0"/>
              <a:t>	</a:t>
            </a:r>
            <a:r>
              <a:rPr lang="en-US" altLang="zh-CN" dirty="0"/>
              <a:t>permanent changes in the operation of one or more memory cells</a:t>
            </a:r>
            <a:endParaRPr lang="en-US" altLang="zh-CN" b="1" dirty="0"/>
          </a:p>
          <a:p>
            <a:pPr eaLnBrk="1" hangingPunct="1">
              <a:buFontTx/>
              <a:buNone/>
            </a:pPr>
            <a:endParaRPr lang="en-US" altLang="zh-CN" b="1" dirty="0"/>
          </a:p>
        </p:txBody>
      </p:sp>
    </p:spTree>
    <p:extLst>
      <p:ext uri="{BB962C8B-B14F-4D97-AF65-F5344CB8AC3E}">
        <p14:creationId xmlns:p14="http://schemas.microsoft.com/office/powerpoint/2010/main" val="1846846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detect two errors and correct a single error with 8-bit overhead per 64 data bits</a:t>
            </a:r>
            <a:endParaRPr lang="en-US" altLang="zh-CN" b="1" dirty="0"/>
          </a:p>
        </p:txBody>
      </p:sp>
    </p:spTree>
    <p:extLst>
      <p:ext uri="{BB962C8B-B14F-4D97-AF65-F5344CB8AC3E}">
        <p14:creationId xmlns:p14="http://schemas.microsoft.com/office/powerpoint/2010/main" val="1658223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only one bit of overhead to detect a single error in a sequence of bits;</a:t>
            </a:r>
          </a:p>
          <a:p>
            <a:pPr eaLnBrk="1" hangingPunct="1">
              <a:lnSpc>
                <a:spcPct val="90000"/>
              </a:lnSpc>
              <a:buFontTx/>
              <a:buNone/>
            </a:pPr>
            <a:r>
              <a:rPr lang="en-US" altLang="zh-CN" dirty="0"/>
              <a:t>	e.g., one parity bit per 8 data bits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detect two errors and correct a single error with 8-bit overhead per 64 data bits</a:t>
            </a:r>
          </a:p>
          <a:p>
            <a:pPr eaLnBrk="1" hangingPunct="1">
              <a:lnSpc>
                <a:spcPct val="90000"/>
              </a:lnSpc>
              <a:buFontTx/>
              <a:buNone/>
            </a:pPr>
            <a:r>
              <a:rPr lang="en-US" altLang="zh-CN" b="1" dirty="0"/>
              <a:t>	</a:t>
            </a:r>
            <a:r>
              <a:rPr lang="en-US" altLang="zh-CN" dirty="0">
                <a:solidFill>
                  <a:srgbClr val="00B0F0"/>
                </a:solidFill>
              </a:rPr>
              <a:t>data loss if failure of single mem chip</a:t>
            </a:r>
            <a:endParaRPr lang="en-US" altLang="zh-CN" b="1" dirty="0">
              <a:solidFill>
                <a:srgbClr val="00B0F0"/>
              </a:solidFill>
            </a:endParaRPr>
          </a:p>
        </p:txBody>
      </p:sp>
    </p:spTree>
    <p:extLst>
      <p:ext uri="{BB962C8B-B14F-4D97-AF65-F5344CB8AC3E}">
        <p14:creationId xmlns:p14="http://schemas.microsoft.com/office/powerpoint/2010/main" val="134450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1EC9D-84EB-764D-A548-7CA2B9CEA2F5}"/>
              </a:ext>
            </a:extLst>
          </p:cNvPr>
          <p:cNvPicPr>
            <a:picLocks noChangeAspect="1"/>
          </p:cNvPicPr>
          <p:nvPr/>
        </p:nvPicPr>
        <p:blipFill>
          <a:blip r:embed="rId3"/>
          <a:stretch>
            <a:fillRect/>
          </a:stretch>
        </p:blipFill>
        <p:spPr>
          <a:xfrm>
            <a:off x="1881244" y="5029200"/>
            <a:ext cx="1800112" cy="1755775"/>
          </a:xfrm>
          <a:prstGeom prst="rect">
            <a:avLst/>
          </a:prstGeom>
        </p:spPr>
      </p:pic>
      <p:sp>
        <p:nvSpPr>
          <p:cNvPr id="5122"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5123" name="Picture 3" descr="memhierac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等腰三角形 4"/>
          <p:cNvSpPr/>
          <p:nvPr/>
        </p:nvSpPr>
        <p:spPr>
          <a:xfrm>
            <a:off x="990600" y="3621600"/>
            <a:ext cx="3581400" cy="3200400"/>
          </a:xfrm>
          <a:prstGeom prst="triangl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6"/>
          <p:cNvSpPr txBox="1">
            <a:spLocks noChangeArrowheads="1"/>
          </p:cNvSpPr>
          <p:nvPr/>
        </p:nvSpPr>
        <p:spPr bwMode="auto">
          <a:xfrm>
            <a:off x="4572000" y="6211888"/>
            <a:ext cx="1517650" cy="646112"/>
          </a:xfrm>
          <a:prstGeom prst="rect">
            <a:avLst/>
          </a:prstGeom>
          <a:noFill/>
          <a:ln w="9525">
            <a:noFill/>
            <a:miter lim="800000"/>
            <a:headEnd/>
            <a:tailEnd/>
          </a:ln>
        </p:spPr>
        <p:txBody>
          <a:bodyPr wrap="none">
            <a:spAutoFit/>
          </a:bodyPr>
          <a:lstStyle/>
          <a:p>
            <a:pPr>
              <a:defRPr/>
            </a:pPr>
            <a:r>
              <a:rPr lang="en-US" altLang="zh-CN" sz="3600" dirty="0">
                <a:latin typeface="+mn-lt"/>
              </a:rPr>
              <a:t>faster</a:t>
            </a:r>
            <a:endParaRPr lang="zh-CN" altLang="en-US" sz="3600" dirty="0">
              <a:latin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a:t>Memory Dependability</a:t>
            </a:r>
          </a:p>
        </p:txBody>
      </p:sp>
      <p:sp>
        <p:nvSpPr>
          <p:cNvPr id="68611" name="Rectangle 3"/>
          <p:cNvSpPr>
            <a:spLocks noGrp="1" noChangeArrowheads="1"/>
          </p:cNvSpPr>
          <p:nvPr>
            <p:ph type="body" idx="1"/>
          </p:nvPr>
        </p:nvSpPr>
        <p:spPr>
          <a:xfrm>
            <a:off x="457200" y="1600200"/>
            <a:ext cx="8839200" cy="5257800"/>
          </a:xfrm>
        </p:spPr>
        <p:txBody>
          <a:bodyPr/>
          <a:lstStyle/>
          <a:p>
            <a:pPr eaLnBrk="1" hangingPunct="1">
              <a:lnSpc>
                <a:spcPct val="90000"/>
              </a:lnSpc>
              <a:buFontTx/>
              <a:buNone/>
            </a:pPr>
            <a:r>
              <a:rPr lang="en-US" altLang="zh-CN" dirty="0"/>
              <a:t>Error detection and fix</a:t>
            </a:r>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similar to RAID, distribute data and ECC across multiple memory chips;</a:t>
            </a:r>
          </a:p>
          <a:p>
            <a:pPr eaLnBrk="1" hangingPunct="1">
              <a:lnSpc>
                <a:spcPct val="90000"/>
              </a:lnSpc>
              <a:buFontTx/>
              <a:buNone/>
            </a:pPr>
            <a:r>
              <a:rPr lang="en-US" altLang="zh-CN" b="1" dirty="0"/>
              <a:t>	</a:t>
            </a:r>
            <a:r>
              <a:rPr lang="en-US" altLang="zh-CN" dirty="0"/>
              <a:t>handle multiple errors and complete failure of a single memory chip;</a:t>
            </a:r>
            <a:endParaRPr lang="en-US" altLang="zh-CN" b="1" dirty="0"/>
          </a:p>
        </p:txBody>
      </p:sp>
    </p:spTree>
    <p:extLst>
      <p:ext uri="{BB962C8B-B14F-4D97-AF65-F5344CB8AC3E}">
        <p14:creationId xmlns:p14="http://schemas.microsoft.com/office/powerpoint/2010/main" val="4206691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t>Memory Dependability</a:t>
            </a:r>
          </a:p>
        </p:txBody>
      </p:sp>
      <p:sp>
        <p:nvSpPr>
          <p:cNvPr id="69635" name="Rectangle 3"/>
          <p:cNvSpPr>
            <a:spLocks noGrp="1" noChangeArrowheads="1"/>
          </p:cNvSpPr>
          <p:nvPr>
            <p:ph type="body" idx="1"/>
          </p:nvPr>
        </p:nvSpPr>
        <p:spPr/>
        <p:txBody>
          <a:bodyPr/>
          <a:lstStyle/>
          <a:p>
            <a:pPr eaLnBrk="1" hangingPunct="1">
              <a:lnSpc>
                <a:spcPct val="90000"/>
              </a:lnSpc>
              <a:buFontTx/>
              <a:buNone/>
            </a:pPr>
            <a:r>
              <a:rPr lang="en-US" altLang="zh-CN" dirty="0"/>
              <a:t>Rates of unrecoverable errors in 3 </a:t>
            </a:r>
            <a:r>
              <a:rPr lang="en-US" altLang="zh-CN" dirty="0" err="1"/>
              <a:t>yrs</a:t>
            </a:r>
            <a:endParaRPr lang="en-US" altLang="zh-CN" dirty="0"/>
          </a:p>
          <a:p>
            <a:pPr eaLnBrk="1" hangingPunct="1">
              <a:lnSpc>
                <a:spcPct val="90000"/>
              </a:lnSpc>
            </a:pPr>
            <a:r>
              <a:rPr lang="en-US" altLang="zh-CN" b="1" dirty="0"/>
              <a:t>Parity only</a:t>
            </a:r>
            <a:endParaRPr lang="en-US" altLang="zh-CN" dirty="0"/>
          </a:p>
          <a:p>
            <a:pPr eaLnBrk="1" hangingPunct="1">
              <a:lnSpc>
                <a:spcPct val="90000"/>
              </a:lnSpc>
              <a:buFontTx/>
              <a:buNone/>
            </a:pPr>
            <a:r>
              <a:rPr lang="en-US" altLang="zh-CN" dirty="0"/>
              <a:t>	about 90,000, or one unrecoverable (undetected) failure every 17 mins</a:t>
            </a:r>
            <a:endParaRPr lang="en-US" altLang="zh-CN" b="1" dirty="0"/>
          </a:p>
          <a:p>
            <a:pPr eaLnBrk="1" hangingPunct="1">
              <a:lnSpc>
                <a:spcPct val="90000"/>
              </a:lnSpc>
            </a:pPr>
            <a:r>
              <a:rPr lang="en-US" altLang="zh-CN" b="1" dirty="0"/>
              <a:t>ECC only</a:t>
            </a:r>
          </a:p>
          <a:p>
            <a:pPr eaLnBrk="1" hangingPunct="1">
              <a:lnSpc>
                <a:spcPct val="90000"/>
              </a:lnSpc>
              <a:buFontTx/>
              <a:buNone/>
            </a:pPr>
            <a:r>
              <a:rPr lang="en-US" altLang="zh-CN" b="1" dirty="0"/>
              <a:t>	</a:t>
            </a:r>
            <a:r>
              <a:rPr lang="en-US" altLang="zh-CN" dirty="0"/>
              <a:t>about 3,500 or about one undetected or unrecoverable failure every 7.5 </a:t>
            </a:r>
            <a:r>
              <a:rPr lang="en-US" altLang="zh-CN" dirty="0" err="1"/>
              <a:t>hrs</a:t>
            </a:r>
            <a:endParaRPr lang="en-US" altLang="zh-CN" b="1" dirty="0"/>
          </a:p>
          <a:p>
            <a:pPr eaLnBrk="1" hangingPunct="1">
              <a:lnSpc>
                <a:spcPct val="90000"/>
              </a:lnSpc>
            </a:pPr>
            <a:r>
              <a:rPr lang="en-US" altLang="zh-CN" b="1" dirty="0" err="1"/>
              <a:t>Chipkill</a:t>
            </a:r>
            <a:endParaRPr lang="en-US" altLang="zh-CN" b="1" dirty="0"/>
          </a:p>
          <a:p>
            <a:pPr eaLnBrk="1" hangingPunct="1">
              <a:lnSpc>
                <a:spcPct val="90000"/>
              </a:lnSpc>
              <a:buFontTx/>
              <a:buNone/>
            </a:pPr>
            <a:r>
              <a:rPr lang="en-US" altLang="zh-CN" b="1" dirty="0"/>
              <a:t>	</a:t>
            </a:r>
            <a:r>
              <a:rPr lang="en-US" altLang="zh-CN" dirty="0"/>
              <a:t>about one undetected or unrecoverable failure every 2 months</a:t>
            </a:r>
            <a:endParaRPr lang="en-US" altLang="zh-CN" b="1" dirty="0"/>
          </a:p>
        </p:txBody>
      </p:sp>
      <p:sp>
        <p:nvSpPr>
          <p:cNvPr id="4" name="Rectangle 3">
            <a:extLst>
              <a:ext uri="{FF2B5EF4-FFF2-40B4-BE49-F238E27FC236}">
                <a16:creationId xmlns:a16="http://schemas.microsoft.com/office/drawing/2014/main" id="{D1A083AC-FF8F-A648-9CD4-E4B61849ECDC}"/>
              </a:ext>
            </a:extLst>
          </p:cNvPr>
          <p:cNvSpPr txBox="1">
            <a:spLocks noChangeArrowheads="1"/>
          </p:cNvSpPr>
          <p:nvPr/>
        </p:nvSpPr>
        <p:spPr bwMode="auto">
          <a:xfrm>
            <a:off x="0" y="1177594"/>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ctr" eaLnBrk="1" hangingPunct="1">
              <a:lnSpc>
                <a:spcPct val="90000"/>
              </a:lnSpc>
              <a:buFontTx/>
              <a:buNone/>
            </a:pPr>
            <a:r>
              <a:rPr lang="en-US" altLang="zh-CN" kern="0" dirty="0">
                <a:solidFill>
                  <a:srgbClr val="00B0F0"/>
                </a:solidFill>
              </a:rPr>
              <a:t>10000-processor server w/ 4 GiB/processor:</a:t>
            </a:r>
            <a:endParaRPr lang="en-US" altLang="zh-CN" b="1" kern="0" dirty="0">
              <a:solidFill>
                <a:srgbClr val="00B0F0"/>
              </a:solidFill>
            </a:endParaRPr>
          </a:p>
        </p:txBody>
      </p:sp>
    </p:spTree>
    <p:extLst>
      <p:ext uri="{BB962C8B-B14F-4D97-AF65-F5344CB8AC3E}">
        <p14:creationId xmlns:p14="http://schemas.microsoft.com/office/powerpoint/2010/main" val="2108882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p>
        </p:txBody>
      </p:sp>
      <p:pic>
        <p:nvPicPr>
          <p:cNvPr id="43011"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59436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635617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t>Optimization</a:t>
            </a:r>
          </a:p>
        </p:txBody>
      </p:sp>
      <p:pic>
        <p:nvPicPr>
          <p:cNvPr id="44035"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2895600" y="144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6000" b="1" dirty="0">
                <a:solidFill>
                  <a:srgbClr val="FFC000"/>
                </a:solidFill>
                <a:latin typeface="Verdana" panose="020B0604030504040204" pitchFamily="34" charset="0"/>
              </a:rPr>
              <a:t>?</a:t>
            </a:r>
          </a:p>
        </p:txBody>
      </p:sp>
    </p:spTree>
    <p:extLst>
      <p:ext uri="{BB962C8B-B14F-4D97-AF65-F5344CB8AC3E}">
        <p14:creationId xmlns:p14="http://schemas.microsoft.com/office/powerpoint/2010/main" val="1267569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Cache Performance</a:t>
            </a:r>
          </a:p>
        </p:txBody>
      </p:sp>
      <p:sp>
        <p:nvSpPr>
          <p:cNvPr id="13315"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chemeClr val="tx2"/>
                </a:solidFill>
                <a:latin typeface="Verdana" panose="020B0604030504040204" pitchFamily="34" charset="0"/>
              </a:rPr>
              <a:t>Average Memory Access Time =</a:t>
            </a:r>
            <a:br>
              <a:rPr lang="en-US" altLang="zh-CN" sz="4000" b="1" dirty="0">
                <a:solidFill>
                  <a:schemeClr val="tx2"/>
                </a:solidFill>
                <a:latin typeface="Verdana" panose="020B0604030504040204" pitchFamily="34" charset="0"/>
              </a:rPr>
            </a:br>
            <a:r>
              <a:rPr lang="en-US" altLang="zh-CN" sz="3200" b="1" dirty="0">
                <a:solidFill>
                  <a:schemeClr val="bg1"/>
                </a:solidFill>
                <a:latin typeface="Verdana" panose="020B0604030504040204" pitchFamily="34" charset="0"/>
              </a:rPr>
              <a:t>Hit Time + Miss Rate x Miss Penalty</a:t>
            </a:r>
          </a:p>
        </p:txBody>
      </p:sp>
      <p:sp>
        <p:nvSpPr>
          <p:cNvPr id="2" name="Rectangle 4">
            <a:extLst>
              <a:ext uri="{FF2B5EF4-FFF2-40B4-BE49-F238E27FC236}">
                <a16:creationId xmlns:a16="http://schemas.microsoft.com/office/drawing/2014/main" id="{2BB483E0-8ED9-BE9C-4DE3-AFBEFE8CB046}"/>
              </a:ext>
            </a:extLst>
          </p:cNvPr>
          <p:cNvSpPr>
            <a:spLocks noChangeArrowheads="1"/>
          </p:cNvSpPr>
          <p:nvPr/>
        </p:nvSpPr>
        <p:spPr bwMode="auto">
          <a:xfrm>
            <a:off x="0" y="3200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300" b="1" dirty="0">
                <a:solidFill>
                  <a:schemeClr val="tx2"/>
                </a:solidFill>
                <a:latin typeface="Verdana" panose="020B0604030504040204" pitchFamily="34" charset="0"/>
              </a:rPr>
              <a:t>(1 – Miss Rate) x Hit Time + Miss Rate x Miss Time</a:t>
            </a:r>
            <a:endParaRPr lang="en-US" altLang="zh-CN" sz="2300" b="1" dirty="0">
              <a:solidFill>
                <a:schemeClr val="bg1"/>
              </a:solidFill>
              <a:latin typeface="Verdana" panose="020B060403050404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Cache Performance</a:t>
            </a:r>
          </a:p>
        </p:txBody>
      </p:sp>
      <p:sp>
        <p:nvSpPr>
          <p:cNvPr id="13315"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chemeClr val="tx2"/>
                </a:solidFill>
                <a:latin typeface="Verdana" panose="020B0604030504040204" pitchFamily="34" charset="0"/>
              </a:rPr>
              <a:t>Average Memory Access Time =</a:t>
            </a:r>
            <a:br>
              <a:rPr lang="en-US" altLang="zh-CN" sz="4000" b="1" dirty="0">
                <a:solidFill>
                  <a:schemeClr val="tx2"/>
                </a:solidFill>
                <a:latin typeface="Verdana" panose="020B0604030504040204" pitchFamily="34" charset="0"/>
              </a:rPr>
            </a:br>
            <a:r>
              <a:rPr lang="en-US" altLang="zh-CN" sz="3200" b="1" dirty="0">
                <a:solidFill>
                  <a:schemeClr val="bg1"/>
                </a:solidFill>
                <a:latin typeface="Verdana" panose="020B0604030504040204" pitchFamily="34" charset="0"/>
              </a:rPr>
              <a:t>Hit Time + Miss Rate x Miss Penalty</a:t>
            </a:r>
          </a:p>
        </p:txBody>
      </p:sp>
      <p:sp>
        <p:nvSpPr>
          <p:cNvPr id="2" name="Rectangle 4">
            <a:extLst>
              <a:ext uri="{FF2B5EF4-FFF2-40B4-BE49-F238E27FC236}">
                <a16:creationId xmlns:a16="http://schemas.microsoft.com/office/drawing/2014/main" id="{2BB483E0-8ED9-BE9C-4DE3-AFBEFE8CB046}"/>
              </a:ext>
            </a:extLst>
          </p:cNvPr>
          <p:cNvSpPr>
            <a:spLocks noChangeArrowheads="1"/>
          </p:cNvSpPr>
          <p:nvPr/>
        </p:nvSpPr>
        <p:spPr bwMode="auto">
          <a:xfrm>
            <a:off x="0" y="3200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900" b="1" dirty="0">
                <a:solidFill>
                  <a:schemeClr val="tx2"/>
                </a:solidFill>
                <a:latin typeface="Verdana" panose="020B0604030504040204" pitchFamily="34" charset="0"/>
              </a:rPr>
              <a:t>(1 – Miss Rate) x Hit Time + Miss Rate x (Hit Time + Miss Penalty)</a:t>
            </a:r>
            <a:endParaRPr lang="en-US" altLang="zh-CN" sz="1900" b="1" dirty="0">
              <a:solidFill>
                <a:schemeClr val="bg1"/>
              </a:solidFill>
              <a:latin typeface="Verdana" panose="020B0604030504040204" pitchFamily="34" charset="0"/>
            </a:endParaRPr>
          </a:p>
        </p:txBody>
      </p:sp>
    </p:spTree>
    <p:extLst>
      <p:ext uri="{BB962C8B-B14F-4D97-AF65-F5344CB8AC3E}">
        <p14:creationId xmlns:p14="http://schemas.microsoft.com/office/powerpoint/2010/main" val="2492817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Cache Performance</a:t>
            </a:r>
          </a:p>
        </p:txBody>
      </p:sp>
      <p:sp>
        <p:nvSpPr>
          <p:cNvPr id="13315"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chemeClr val="tx2"/>
                </a:solidFill>
                <a:latin typeface="Verdana" panose="020B0604030504040204" pitchFamily="34" charset="0"/>
              </a:rPr>
              <a:t>Average Memory Access Time =</a:t>
            </a:r>
            <a:br>
              <a:rPr lang="en-US" altLang="zh-CN" sz="4000" b="1" dirty="0">
                <a:solidFill>
                  <a:schemeClr val="tx2"/>
                </a:solidFill>
                <a:latin typeface="Verdana" panose="020B0604030504040204" pitchFamily="34" charset="0"/>
              </a:rPr>
            </a:br>
            <a:r>
              <a:rPr lang="en-US" altLang="zh-CN" sz="3200" b="1" dirty="0">
                <a:solidFill>
                  <a:schemeClr val="tx2"/>
                </a:solidFill>
                <a:latin typeface="Verdana" panose="020B0604030504040204" pitchFamily="34" charset="0"/>
              </a:rPr>
              <a:t>Hit Time + Miss Rate x Miss Penalty</a:t>
            </a:r>
          </a:p>
        </p:txBody>
      </p:sp>
    </p:spTree>
    <p:extLst>
      <p:ext uri="{BB962C8B-B14F-4D97-AF65-F5344CB8AC3E}">
        <p14:creationId xmlns:p14="http://schemas.microsoft.com/office/powerpoint/2010/main" val="2190602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six basic optimizations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4000" dirty="0"/>
              <a:t>Six Basic Cache Optimizations</a:t>
            </a:r>
          </a:p>
        </p:txBody>
      </p:sp>
      <p:sp>
        <p:nvSpPr>
          <p:cNvPr id="15363" name="Rectangle 3"/>
          <p:cNvSpPr>
            <a:spLocks noGrp="1" noChangeArrowheads="1"/>
          </p:cNvSpPr>
          <p:nvPr>
            <p:ph type="body" idx="1"/>
          </p:nvPr>
        </p:nvSpPr>
        <p:spPr/>
        <p:txBody>
          <a:bodyPr/>
          <a:lstStyle/>
          <a:p>
            <a:pPr eaLnBrk="1" hangingPunct="1">
              <a:lnSpc>
                <a:spcPct val="90000"/>
              </a:lnSpc>
            </a:pPr>
            <a:r>
              <a:rPr lang="en-US" altLang="zh-CN" sz="2800" b="1" dirty="0"/>
              <a:t>1. larger block size</a:t>
            </a:r>
            <a:r>
              <a:rPr lang="en-US" altLang="zh-CN" sz="2400" b="1" dirty="0"/>
              <a:t> </a:t>
            </a:r>
          </a:p>
          <a:p>
            <a:pPr eaLnBrk="1" hangingPunct="1">
              <a:lnSpc>
                <a:spcPct val="90000"/>
              </a:lnSpc>
              <a:buFontTx/>
              <a:buNone/>
            </a:pPr>
            <a:r>
              <a:rPr lang="en-US" altLang="zh-CN" sz="2400" b="1" dirty="0"/>
              <a:t>	</a:t>
            </a:r>
            <a:r>
              <a:rPr lang="en-US" altLang="zh-CN" sz="2400" dirty="0"/>
              <a:t>reduce miss rate; --- </a:t>
            </a:r>
            <a:r>
              <a:rPr lang="en-US" altLang="zh-CN" sz="2400" i="1" dirty="0"/>
              <a:t>spatial locality;</a:t>
            </a:r>
          </a:p>
          <a:p>
            <a:pPr eaLnBrk="1" hangingPunct="1">
              <a:lnSpc>
                <a:spcPct val="90000"/>
              </a:lnSpc>
              <a:buFontTx/>
              <a:buNone/>
            </a:pPr>
            <a:r>
              <a:rPr lang="en-US" altLang="zh-CN" sz="2400" i="1" dirty="0"/>
              <a:t>	</a:t>
            </a:r>
            <a:r>
              <a:rPr lang="en-US" altLang="zh-CN" sz="2400" dirty="0"/>
              <a:t>reduce static power; ---</a:t>
            </a:r>
            <a:r>
              <a:rPr lang="en-US" altLang="zh-CN" sz="2400" i="1" dirty="0"/>
              <a:t> lower tag #;</a:t>
            </a:r>
            <a:endParaRPr lang="en-US" altLang="zh-CN" sz="2400" dirty="0"/>
          </a:p>
          <a:p>
            <a:pPr eaLnBrk="1" hangingPunct="1">
              <a:lnSpc>
                <a:spcPct val="90000"/>
              </a:lnSpc>
              <a:buFontTx/>
              <a:buNone/>
            </a:pPr>
            <a:r>
              <a:rPr lang="en-US" altLang="zh-CN" sz="2400" dirty="0"/>
              <a:t>	increase miss penalty, capacity/conflict misses;</a:t>
            </a:r>
          </a:p>
          <a:p>
            <a:pPr eaLnBrk="1" hangingPunct="1">
              <a:lnSpc>
                <a:spcPct val="90000"/>
              </a:lnSpc>
            </a:pPr>
            <a:r>
              <a:rPr lang="en-US" altLang="zh-CN" sz="2800" b="1" dirty="0"/>
              <a:t>2. bigger caches</a:t>
            </a:r>
          </a:p>
          <a:p>
            <a:pPr eaLnBrk="1" hangingPunct="1">
              <a:lnSpc>
                <a:spcPct val="90000"/>
              </a:lnSpc>
              <a:buFontTx/>
              <a:buNone/>
            </a:pPr>
            <a:r>
              <a:rPr lang="en-US" altLang="zh-CN" sz="2400" b="1" dirty="0"/>
              <a:t>	</a:t>
            </a:r>
            <a:r>
              <a:rPr lang="en-US" altLang="zh-CN" sz="2400" dirty="0"/>
              <a:t>reduce miss rate; --- </a:t>
            </a:r>
            <a:r>
              <a:rPr lang="en-US" altLang="zh-CN" sz="2400" i="1" dirty="0"/>
              <a:t>capacity misses</a:t>
            </a:r>
            <a:endParaRPr lang="en-US" altLang="zh-CN" sz="2400" dirty="0"/>
          </a:p>
          <a:p>
            <a:pPr eaLnBrk="1" hangingPunct="1">
              <a:lnSpc>
                <a:spcPct val="90000"/>
              </a:lnSpc>
              <a:buFontTx/>
              <a:buNone/>
            </a:pPr>
            <a:r>
              <a:rPr lang="en-US" altLang="zh-CN" sz="2400" dirty="0"/>
              <a:t>	increase hit time;</a:t>
            </a:r>
          </a:p>
          <a:p>
            <a:pPr eaLnBrk="1" hangingPunct="1">
              <a:lnSpc>
                <a:spcPct val="90000"/>
              </a:lnSpc>
              <a:buFontTx/>
              <a:buNone/>
            </a:pPr>
            <a:r>
              <a:rPr lang="en-US" altLang="zh-CN" sz="2400" dirty="0"/>
              <a:t>	increase cost and (static &amp; dynamic) power;</a:t>
            </a:r>
            <a:endParaRPr lang="en-US" altLang="zh-CN" sz="2400" b="1" dirty="0"/>
          </a:p>
          <a:p>
            <a:pPr eaLnBrk="1" hangingPunct="1">
              <a:lnSpc>
                <a:spcPct val="90000"/>
              </a:lnSpc>
            </a:pPr>
            <a:r>
              <a:rPr lang="en-US" altLang="zh-CN" sz="2800" b="1" dirty="0"/>
              <a:t>3. higher associativity </a:t>
            </a:r>
          </a:p>
          <a:p>
            <a:pPr eaLnBrk="1" hangingPunct="1">
              <a:lnSpc>
                <a:spcPct val="90000"/>
              </a:lnSpc>
              <a:buFontTx/>
              <a:buNone/>
            </a:pPr>
            <a:r>
              <a:rPr lang="en-US" altLang="zh-CN" sz="2400" b="1" dirty="0"/>
              <a:t>	</a:t>
            </a:r>
            <a:r>
              <a:rPr lang="en-US" altLang="zh-CN" sz="2400" dirty="0"/>
              <a:t>reduce miss rate; --- </a:t>
            </a:r>
            <a:r>
              <a:rPr lang="en-US" altLang="zh-CN" sz="2400" i="1" dirty="0"/>
              <a:t>of conflict misses;</a:t>
            </a:r>
          </a:p>
          <a:p>
            <a:pPr eaLnBrk="1" hangingPunct="1">
              <a:lnSpc>
                <a:spcPct val="90000"/>
              </a:lnSpc>
              <a:buFontTx/>
              <a:buNone/>
            </a:pPr>
            <a:r>
              <a:rPr lang="en-US" altLang="zh-CN" sz="2400" i="1" dirty="0"/>
              <a:t>	</a:t>
            </a:r>
            <a:r>
              <a:rPr lang="en-US" altLang="zh-CN" sz="2400" dirty="0"/>
              <a:t>increase hit time;</a:t>
            </a:r>
          </a:p>
          <a:p>
            <a:pPr eaLnBrk="1" hangingPunct="1">
              <a:lnSpc>
                <a:spcPct val="90000"/>
              </a:lnSpc>
              <a:buFontTx/>
              <a:buNone/>
            </a:pPr>
            <a:r>
              <a:rPr lang="en-US" altLang="zh-CN" sz="2400" dirty="0"/>
              <a:t>	increase power;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a:t>Six Basic Cache Optimizations</a:t>
            </a:r>
          </a:p>
        </p:txBody>
      </p:sp>
      <p:sp>
        <p:nvSpPr>
          <p:cNvPr id="16387" name="Rectangle 3"/>
          <p:cNvSpPr>
            <a:spLocks noGrp="1" noChangeArrowheads="1"/>
          </p:cNvSpPr>
          <p:nvPr>
            <p:ph type="body" idx="1"/>
          </p:nvPr>
        </p:nvSpPr>
        <p:spPr/>
        <p:txBody>
          <a:bodyPr/>
          <a:lstStyle/>
          <a:p>
            <a:pPr eaLnBrk="1" hangingPunct="1">
              <a:lnSpc>
                <a:spcPct val="90000"/>
              </a:lnSpc>
            </a:pPr>
            <a:r>
              <a:rPr lang="en-US" altLang="zh-CN" b="1" dirty="0"/>
              <a:t>4. multilevel caches</a:t>
            </a:r>
          </a:p>
          <a:p>
            <a:pPr eaLnBrk="1" hangingPunct="1">
              <a:lnSpc>
                <a:spcPct val="90000"/>
              </a:lnSpc>
              <a:buFontTx/>
              <a:buNone/>
            </a:pPr>
            <a:r>
              <a:rPr lang="en-US" altLang="zh-CN" dirty="0"/>
              <a:t>	reduce miss penalty;</a:t>
            </a:r>
          </a:p>
          <a:p>
            <a:pPr eaLnBrk="1" hangingPunct="1">
              <a:lnSpc>
                <a:spcPct val="90000"/>
              </a:lnSpc>
              <a:buFontTx/>
              <a:buNone/>
            </a:pPr>
            <a:r>
              <a:rPr lang="en-US" altLang="zh-CN" dirty="0"/>
              <a:t>	reduce power;</a:t>
            </a:r>
          </a:p>
          <a:p>
            <a:pPr eaLnBrk="1" hangingPunct="1">
              <a:lnSpc>
                <a:spcPct val="90000"/>
              </a:lnSpc>
              <a:buFontTx/>
              <a:buNone/>
            </a:pPr>
            <a:r>
              <a:rPr lang="en-US" altLang="zh-CN" dirty="0"/>
              <a:t>average memory access time =</a:t>
            </a:r>
          </a:p>
          <a:p>
            <a:pPr eaLnBrk="1" hangingPunct="1">
              <a:lnSpc>
                <a:spcPct val="90000"/>
              </a:lnSpc>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a:t>
            </a:r>
          </a:p>
          <a:p>
            <a:pPr eaLnBrk="1" hangingPunct="1">
              <a:lnSpc>
                <a:spcPct val="90000"/>
              </a:lnSpc>
              <a:buFontTx/>
              <a:buNone/>
            </a:pPr>
            <a:r>
              <a:rPr lang="en-US" altLang="zh-CN" dirty="0"/>
              <a:t>(Hit time</a:t>
            </a:r>
            <a:r>
              <a:rPr lang="en-US" altLang="zh-CN" baseline="-25000" dirty="0"/>
              <a:t>L2</a:t>
            </a:r>
            <a:r>
              <a:rPr lang="en-US" altLang="zh-CN" dirty="0"/>
              <a:t> + Miss rate</a:t>
            </a:r>
            <a:r>
              <a:rPr lang="en-US" altLang="zh-CN" baseline="-25000" dirty="0"/>
              <a:t>L2</a:t>
            </a:r>
            <a:r>
              <a:rPr lang="en-US" altLang="zh-CN" dirty="0"/>
              <a:t> x Miss penalty</a:t>
            </a:r>
            <a:r>
              <a:rPr lang="en-US" altLang="zh-CN" baseline="-25000" dirty="0"/>
              <a:t>L2</a:t>
            </a:r>
            <a:r>
              <a:rPr lang="en-US" altLang="zh-CN" dirty="0"/>
              <a:t>)</a:t>
            </a:r>
            <a:endParaRPr lang="en-US" altLang="zh-CN" b="1" dirty="0"/>
          </a:p>
          <a:p>
            <a:pPr eaLnBrk="1" hangingPunct="1">
              <a:lnSpc>
                <a:spcPct val="90000"/>
              </a:lnSpc>
            </a:pPr>
            <a:r>
              <a:rPr lang="en-US" altLang="zh-CN" b="1" dirty="0"/>
              <a:t>5. giving priority to read misses over writes</a:t>
            </a:r>
          </a:p>
          <a:p>
            <a:pPr eaLnBrk="1" hangingPunct="1">
              <a:lnSpc>
                <a:spcPct val="90000"/>
              </a:lnSpc>
              <a:buFontTx/>
              <a:buNone/>
            </a:pPr>
            <a:r>
              <a:rPr lang="en-US" altLang="zh-CN" b="1" dirty="0"/>
              <a:t>	</a:t>
            </a:r>
            <a:r>
              <a:rPr lang="en-US" altLang="zh-CN" dirty="0"/>
              <a:t>reduce miss penalty;</a:t>
            </a:r>
          </a:p>
          <a:p>
            <a:pPr eaLnBrk="1" hangingPunct="1">
              <a:lnSpc>
                <a:spcPct val="90000"/>
              </a:lnSpc>
              <a:buFontTx/>
              <a:buNone/>
            </a:pPr>
            <a:r>
              <a:rPr lang="en-US" altLang="zh-CN" b="1" dirty="0"/>
              <a:t>	</a:t>
            </a:r>
            <a:r>
              <a:rPr lang="en-US" altLang="zh-CN" dirty="0"/>
              <a:t>introduce write buffer;</a:t>
            </a:r>
            <a:r>
              <a:rPr lang="en-US" altLang="zh-CN" b="1"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dirty="0"/>
              <a:t>Memory Hierarchy</a:t>
            </a:r>
            <a:r>
              <a:rPr lang="en-US" altLang="zh-CN" dirty="0">
                <a:solidFill>
                  <a:schemeClr val="bg1"/>
                </a:solidFill>
              </a:rPr>
              <a:t>?</a:t>
            </a:r>
            <a:endParaRPr lang="en-US" altLang="zh-CN" dirty="0"/>
          </a:p>
        </p:txBody>
      </p:sp>
      <p:pic>
        <p:nvPicPr>
          <p:cNvPr id="6147"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33600" y="1447800"/>
            <a:ext cx="4876800" cy="28956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49" name="TextBox 6"/>
          <p:cNvSpPr txBox="1">
            <a:spLocks noChangeArrowheads="1"/>
          </p:cNvSpPr>
          <p:nvPr/>
        </p:nvSpPr>
        <p:spPr bwMode="auto">
          <a:xfrm>
            <a:off x="6096000" y="1447800"/>
            <a:ext cx="1731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6" name="TextBox 6"/>
          <p:cNvSpPr txBox="1">
            <a:spLocks noChangeArrowheads="1"/>
          </p:cNvSpPr>
          <p:nvPr/>
        </p:nvSpPr>
        <p:spPr bwMode="auto">
          <a:xfrm>
            <a:off x="6181725" y="5105400"/>
            <a:ext cx="2962275" cy="646113"/>
          </a:xfrm>
          <a:prstGeom prst="rect">
            <a:avLst/>
          </a:prstGeom>
          <a:noFill/>
          <a:ln w="9525">
            <a:noFill/>
            <a:miter lim="800000"/>
            <a:headEnd/>
            <a:tailEnd/>
          </a:ln>
        </p:spPr>
        <p:txBody>
          <a:bodyPr wrap="none">
            <a:spAutoFit/>
          </a:bodyPr>
          <a:lstStyle/>
          <a:p>
            <a:pPr algn="r">
              <a:defRPr/>
            </a:pPr>
            <a:r>
              <a:rPr lang="en-US" altLang="zh-CN" sz="3600" dirty="0">
                <a:latin typeface="+mn-lt"/>
              </a:rPr>
              <a:t>larger, safer</a:t>
            </a:r>
            <a:endParaRPr lang="zh-CN" altLang="en-US" sz="3600" dirty="0">
              <a:latin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a:t>Six Basic Cache Optimizations</a:t>
            </a:r>
          </a:p>
        </p:txBody>
      </p:sp>
      <p:sp>
        <p:nvSpPr>
          <p:cNvPr id="17411" name="Rectangle 3"/>
          <p:cNvSpPr>
            <a:spLocks noGrp="1" noChangeArrowheads="1"/>
          </p:cNvSpPr>
          <p:nvPr>
            <p:ph type="body" idx="1"/>
          </p:nvPr>
        </p:nvSpPr>
        <p:spPr/>
        <p:txBody>
          <a:bodyPr/>
          <a:lstStyle/>
          <a:p>
            <a:pPr eaLnBrk="1" hangingPunct="1"/>
            <a:r>
              <a:rPr lang="en-US" altLang="zh-CN" b="1"/>
              <a:t>6. avoiding address translation during indexing of the cache</a:t>
            </a:r>
          </a:p>
          <a:p>
            <a:pPr eaLnBrk="1" hangingPunct="1">
              <a:buFontTx/>
              <a:buNone/>
            </a:pPr>
            <a:r>
              <a:rPr lang="en-US" altLang="zh-CN"/>
              <a:t>	reduce hit time;</a:t>
            </a:r>
          </a:p>
          <a:p>
            <a:pPr eaLnBrk="1" hangingPunct="1">
              <a:buFontTx/>
              <a:buNone/>
            </a:pPr>
            <a:r>
              <a:rPr lang="en-US" altLang="zh-CN"/>
              <a:t>	use page offset to index cache;</a:t>
            </a:r>
          </a:p>
          <a:p>
            <a:pPr eaLnBrk="1" hangingPunct="1">
              <a:buFontTx/>
              <a:buNone/>
            </a:pPr>
            <a:r>
              <a:rPr lang="en-US" altLang="zh-CN"/>
              <a:t>	</a:t>
            </a:r>
            <a:r>
              <a:rPr lang="en-US" altLang="zh-CN" b="1"/>
              <a:t>virtually indexed, physically tagged</a:t>
            </a:r>
            <a:r>
              <a:rPr lang="en-US" altLang="zh-CN"/>
              <a:t>;</a:t>
            </a:r>
          </a:p>
          <a:p>
            <a:pPr eaLnBrk="1" hangingPunct="1">
              <a:buFontTx/>
              <a:buNone/>
            </a:pPr>
            <a:r>
              <a:rPr lang="en-US" altLang="zh-CN" b="1"/>
              <a:t>	</a:t>
            </a:r>
            <a:r>
              <a:rPr lang="en-US" altLang="zh-CN"/>
              <a:t>(indexing cache while querying TLB)</a:t>
            </a:r>
            <a:endParaRPr lang="en-US" altLang="zh-CN" b="1"/>
          </a:p>
        </p:txBody>
      </p:sp>
      <p:pic>
        <p:nvPicPr>
          <p:cNvPr id="2" name="Picture 1">
            <a:extLst>
              <a:ext uri="{FF2B5EF4-FFF2-40B4-BE49-F238E27FC236}">
                <a16:creationId xmlns:a16="http://schemas.microsoft.com/office/drawing/2014/main" id="{B2F495CE-2548-4C47-BDF3-68E9BF008CA4}"/>
              </a:ext>
            </a:extLst>
          </p:cNvPr>
          <p:cNvPicPr>
            <a:picLocks noChangeAspect="1"/>
          </p:cNvPicPr>
          <p:nvPr/>
        </p:nvPicPr>
        <p:blipFill>
          <a:blip r:embed="rId3"/>
          <a:stretch>
            <a:fillRect/>
          </a:stretch>
        </p:blipFill>
        <p:spPr>
          <a:xfrm>
            <a:off x="1327150" y="5105400"/>
            <a:ext cx="6489700" cy="13081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058CB-5A69-6A82-AB2A-AC8D3EE80058}"/>
              </a:ext>
            </a:extLst>
          </p:cNvPr>
          <p:cNvPicPr>
            <a:picLocks noChangeAspect="1"/>
          </p:cNvPicPr>
          <p:nvPr/>
        </p:nvPicPr>
        <p:blipFill>
          <a:blip r:embed="rId3"/>
          <a:stretch>
            <a:fillRect/>
          </a:stretch>
        </p:blipFill>
        <p:spPr>
          <a:xfrm>
            <a:off x="1029242" y="1"/>
            <a:ext cx="8114758" cy="6858000"/>
          </a:xfrm>
          <a:prstGeom prst="rect">
            <a:avLst/>
          </a:prstGeom>
        </p:spPr>
      </p:pic>
      <p:sp>
        <p:nvSpPr>
          <p:cNvPr id="18435" name="Rectangle 2"/>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a:defRPr/>
            </a:pPr>
            <a:r>
              <a:rPr lang="en-US" altLang="zh-CN" sz="2000" kern="0" dirty="0">
                <a:solidFill>
                  <a:schemeClr val="tx2"/>
                </a:solidFill>
                <a:latin typeface="+mj-lt"/>
                <a:ea typeface="+mj-ea"/>
                <a:cs typeface="+mj-cs"/>
              </a:rPr>
              <a:t>64-bit virtual address</a:t>
            </a:r>
          </a:p>
          <a:p>
            <a:pPr>
              <a:defRPr/>
            </a:pPr>
            <a:r>
              <a:rPr lang="en-US" altLang="zh-CN" sz="2000" kern="0" dirty="0">
                <a:solidFill>
                  <a:schemeClr val="tx2"/>
                </a:solidFill>
                <a:latin typeface="+mj-lt"/>
                <a:ea typeface="+mj-ea"/>
                <a:cs typeface="+mj-cs"/>
              </a:rPr>
              <a:t>40-bit physical address</a:t>
            </a:r>
          </a:p>
          <a:p>
            <a:pPr>
              <a:defRPr/>
            </a:pPr>
            <a:r>
              <a:rPr lang="en-US" altLang="zh-CN" sz="2000" kern="0" dirty="0">
                <a:solidFill>
                  <a:schemeClr val="tx2"/>
                </a:solidFill>
                <a:latin typeface="+mj-lt"/>
                <a:ea typeface="+mj-ea"/>
                <a:cs typeface="+mj-cs"/>
              </a:rPr>
              <a:t>page size: 16 KiB</a:t>
            </a:r>
          </a:p>
          <a:p>
            <a:pPr>
              <a:defRPr/>
            </a:pPr>
            <a:r>
              <a:rPr lang="en-US" altLang="zh-CN" sz="2000" kern="0" dirty="0">
                <a:solidFill>
                  <a:schemeClr val="tx2"/>
                </a:solidFill>
                <a:latin typeface="+mj-lt"/>
                <a:ea typeface="+mj-ea"/>
                <a:cs typeface="+mj-cs"/>
              </a:rPr>
              <a:t>two-level caches</a:t>
            </a:r>
          </a:p>
          <a:p>
            <a:pPr>
              <a:defRPr/>
            </a:pPr>
            <a:r>
              <a:rPr lang="en-US" altLang="zh-CN" sz="2000" kern="0" dirty="0">
                <a:solidFill>
                  <a:schemeClr val="tx2"/>
                </a:solidFill>
                <a:latin typeface="+mj-lt"/>
                <a:ea typeface="+mj-ea"/>
                <a:cs typeface="+mj-cs"/>
              </a:rPr>
              <a:t>64-byte blocks</a:t>
            </a:r>
          </a:p>
          <a:p>
            <a:pPr>
              <a:defRPr/>
            </a:pPr>
            <a:r>
              <a:rPr lang="en-US" altLang="zh-CN" sz="2000" kern="0" dirty="0">
                <a:solidFill>
                  <a:schemeClr val="tx2"/>
                </a:solidFill>
                <a:latin typeface="+mj-lt"/>
                <a:ea typeface="+mj-ea"/>
                <a:cs typeface="+mj-cs"/>
              </a:rPr>
              <a:t>direct-mapped L1: 16 KiB</a:t>
            </a:r>
          </a:p>
          <a:p>
            <a:pPr>
              <a:defRPr/>
            </a:pPr>
            <a:r>
              <a:rPr lang="en-US" altLang="zh-CN" sz="2000" kern="0" dirty="0">
                <a:solidFill>
                  <a:schemeClr val="tx2"/>
                </a:solidFill>
                <a:latin typeface="+mj-lt"/>
                <a:ea typeface="+mj-ea"/>
                <a:cs typeface="+mj-cs"/>
              </a:rPr>
              <a:t>4-way set associative L2: 4 MiB</a:t>
            </a:r>
          </a:p>
          <a:p>
            <a:pPr>
              <a:defRPr/>
            </a:pPr>
            <a:r>
              <a:rPr lang="en-US" altLang="zh-CN" sz="2000" kern="0" dirty="0">
                <a:solidFill>
                  <a:schemeClr val="tx2"/>
                </a:solidFill>
                <a:latin typeface="+mj-lt"/>
                <a:ea typeface="+mj-ea"/>
                <a:cs typeface="+mj-cs"/>
              </a:rPr>
              <a:t>2-way set associative TLB: 256 entries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a:extLst>
              <a:ext uri="{FF2B5EF4-FFF2-40B4-BE49-F238E27FC236}">
                <a16:creationId xmlns:a16="http://schemas.microsoft.com/office/drawing/2014/main" id="{BACDA4BD-D03B-8941-B3F0-445B0A91D7C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rgbClr val="00FF00"/>
                </a:solidFill>
              </a:rPr>
              <a:t>Miss Rate</a:t>
            </a:r>
            <a:r>
              <a:rPr lang="en-US" altLang="zh-CN" sz="3200"/>
              <a:t> x Miss Penalty</a:t>
            </a:r>
          </a:p>
        </p:txBody>
      </p:sp>
      <p:sp>
        <p:nvSpPr>
          <p:cNvPr id="161794" name="Line 3">
            <a:extLst>
              <a:ext uri="{FF2B5EF4-FFF2-40B4-BE49-F238E27FC236}">
                <a16:creationId xmlns:a16="http://schemas.microsoft.com/office/drawing/2014/main" id="{2EEC5A04-0640-A048-B3B6-B709AE6CDE63}"/>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61795" name="Line 4">
            <a:extLst>
              <a:ext uri="{FF2B5EF4-FFF2-40B4-BE49-F238E27FC236}">
                <a16:creationId xmlns:a16="http://schemas.microsoft.com/office/drawing/2014/main" id="{66142291-FEC6-9C45-BF35-445B86402841}"/>
              </a:ext>
            </a:extLst>
          </p:cNvPr>
          <p:cNvSpPr>
            <a:spLocks noChangeShapeType="1"/>
          </p:cNvSpPr>
          <p:nvPr/>
        </p:nvSpPr>
        <p:spPr bwMode="auto">
          <a:xfrm>
            <a:off x="2971800" y="3581400"/>
            <a:ext cx="0" cy="2438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61796" name="Text Box 6">
            <a:extLst>
              <a:ext uri="{FF2B5EF4-FFF2-40B4-BE49-F238E27FC236}">
                <a16:creationId xmlns:a16="http://schemas.microsoft.com/office/drawing/2014/main" id="{3A79A62E-A4CD-3E4F-8EE0-63F601A24458}"/>
              </a:ext>
            </a:extLst>
          </p:cNvPr>
          <p:cNvSpPr txBox="1">
            <a:spLocks noChangeArrowheads="1"/>
          </p:cNvSpPr>
          <p:nvPr/>
        </p:nvSpPr>
        <p:spPr bwMode="auto">
          <a:xfrm>
            <a:off x="2971800" y="4038600"/>
            <a:ext cx="3962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dirty="0"/>
              <a:t>Larger block size;</a:t>
            </a:r>
          </a:p>
          <a:p>
            <a:pPr eaLnBrk="1" hangingPunct="1">
              <a:spcBef>
                <a:spcPct val="50000"/>
              </a:spcBef>
              <a:buFontTx/>
              <a:buNone/>
            </a:pPr>
            <a:r>
              <a:rPr lang="en-US" altLang="zh-CN" sz="2800" dirty="0"/>
              <a:t>Larger cache size;</a:t>
            </a:r>
          </a:p>
          <a:p>
            <a:pPr eaLnBrk="1" hangingPunct="1">
              <a:spcBef>
                <a:spcPct val="50000"/>
              </a:spcBef>
              <a:buFontTx/>
              <a:buNone/>
            </a:pPr>
            <a:r>
              <a:rPr lang="en-US" altLang="zh-CN" sz="2800" dirty="0"/>
              <a:t>Higher associativity;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60D773DB-9149-C948-B96C-69BF3AF25CDF}"/>
              </a:ext>
            </a:extLst>
          </p:cNvPr>
          <p:cNvSpPr>
            <a:spLocks noGrp="1" noChangeArrowheads="1"/>
          </p:cNvSpPr>
          <p:nvPr>
            <p:ph type="title"/>
          </p:nvPr>
        </p:nvSpPr>
        <p:spPr/>
        <p:txBody>
          <a:bodyPr/>
          <a:lstStyle/>
          <a:p>
            <a:pPr eaLnBrk="1" hangingPunct="1"/>
            <a:r>
              <a:rPr lang="en-US" altLang="zh-CN"/>
              <a:t>Root Causes of Miss Rates</a:t>
            </a:r>
          </a:p>
        </p:txBody>
      </p:sp>
      <p:sp>
        <p:nvSpPr>
          <p:cNvPr id="162818" name="Rectangle 3">
            <a:extLst>
              <a:ext uri="{FF2B5EF4-FFF2-40B4-BE49-F238E27FC236}">
                <a16:creationId xmlns:a16="http://schemas.microsoft.com/office/drawing/2014/main" id="{08345FA5-6D74-DA46-BBAE-3296AF09137D}"/>
              </a:ext>
            </a:extLst>
          </p:cNvPr>
          <p:cNvSpPr>
            <a:spLocks noGrp="1" noChangeArrowheads="1"/>
          </p:cNvSpPr>
          <p:nvPr>
            <p:ph type="body" idx="1"/>
          </p:nvPr>
        </p:nvSpPr>
        <p:spPr/>
        <p:txBody>
          <a:bodyPr/>
          <a:lstStyle/>
          <a:p>
            <a:pPr eaLnBrk="1" hangingPunct="1">
              <a:lnSpc>
                <a:spcPct val="90000"/>
              </a:lnSpc>
            </a:pPr>
            <a:r>
              <a:rPr lang="en-US" altLang="zh-CN" b="1" dirty="0"/>
              <a:t>Compulsory: </a:t>
            </a:r>
          </a:p>
          <a:p>
            <a:pPr eaLnBrk="1" hangingPunct="1">
              <a:lnSpc>
                <a:spcPct val="90000"/>
              </a:lnSpc>
              <a:buFontTx/>
              <a:buNone/>
            </a:pPr>
            <a:r>
              <a:rPr lang="en-US" altLang="zh-CN" dirty="0"/>
              <a:t>	cold-start/first-reference misses;</a:t>
            </a:r>
            <a:endParaRPr lang="en-US" altLang="zh-CN" b="1" dirty="0"/>
          </a:p>
          <a:p>
            <a:pPr eaLnBrk="1" hangingPunct="1">
              <a:lnSpc>
                <a:spcPct val="90000"/>
              </a:lnSpc>
            </a:pPr>
            <a:r>
              <a:rPr lang="en-US" altLang="zh-CN" b="1" dirty="0"/>
              <a:t>Capacity</a:t>
            </a:r>
          </a:p>
          <a:p>
            <a:pPr eaLnBrk="1" hangingPunct="1">
              <a:lnSpc>
                <a:spcPct val="90000"/>
              </a:lnSpc>
              <a:buFontTx/>
              <a:buNone/>
            </a:pPr>
            <a:r>
              <a:rPr lang="en-US" altLang="zh-CN" b="1" dirty="0"/>
              <a:t>	</a:t>
            </a:r>
            <a:r>
              <a:rPr lang="en-US" altLang="zh-CN" dirty="0"/>
              <a:t>cache size limit;</a:t>
            </a:r>
          </a:p>
          <a:p>
            <a:pPr eaLnBrk="1" hangingPunct="1">
              <a:lnSpc>
                <a:spcPct val="90000"/>
              </a:lnSpc>
              <a:buFontTx/>
              <a:buNone/>
            </a:pPr>
            <a:r>
              <a:rPr lang="en-US" altLang="zh-CN" dirty="0"/>
              <a:t>	blocks discarded and later retrieved;</a:t>
            </a:r>
            <a:endParaRPr lang="en-US" altLang="zh-CN" b="1" dirty="0"/>
          </a:p>
          <a:p>
            <a:pPr eaLnBrk="1" hangingPunct="1">
              <a:lnSpc>
                <a:spcPct val="90000"/>
              </a:lnSpc>
            </a:pPr>
            <a:r>
              <a:rPr lang="en-US" altLang="zh-CN" b="1" dirty="0"/>
              <a:t>Conflict</a:t>
            </a:r>
          </a:p>
          <a:p>
            <a:pPr eaLnBrk="1" hangingPunct="1">
              <a:lnSpc>
                <a:spcPct val="90000"/>
              </a:lnSpc>
              <a:buFontTx/>
              <a:buNone/>
            </a:pPr>
            <a:r>
              <a:rPr lang="en-US" altLang="zh-CN" b="1" dirty="0"/>
              <a:t>	</a:t>
            </a:r>
            <a:r>
              <a:rPr lang="en-US" altLang="zh-CN" dirty="0"/>
              <a:t>collision misses: associativity</a:t>
            </a:r>
          </a:p>
          <a:p>
            <a:pPr eaLnBrk="1" hangingPunct="1">
              <a:lnSpc>
                <a:spcPct val="90000"/>
              </a:lnSpc>
              <a:buFontTx/>
              <a:buNone/>
            </a:pPr>
            <a:r>
              <a:rPr lang="en-US" altLang="zh-CN" dirty="0"/>
              <a:t>	direct mapped or set associative cache; </a:t>
            </a:r>
          </a:p>
          <a:p>
            <a:pPr eaLnBrk="1" hangingPunct="1">
              <a:lnSpc>
                <a:spcPct val="90000"/>
              </a:lnSpc>
              <a:buFontTx/>
              <a:buNone/>
            </a:pPr>
            <a:r>
              <a:rPr lang="en-US" altLang="zh-CN" dirty="0"/>
              <a:t>	a block discarded and later retrieved in a set;</a:t>
            </a:r>
            <a:endParaRPr lang="en-US" altLang="zh-CN"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1FE5-94E9-B370-CC71-EF5325470A71}"/>
              </a:ext>
            </a:extLst>
          </p:cNvPr>
          <p:cNvSpPr>
            <a:spLocks noGrp="1"/>
          </p:cNvSpPr>
          <p:nvPr>
            <p:ph type="title"/>
          </p:nvPr>
        </p:nvSpPr>
        <p:spPr/>
        <p:txBody>
          <a:bodyPr/>
          <a:lstStyle/>
          <a:p>
            <a:r>
              <a:rPr lang="en-CN" dirty="0"/>
              <a:t>Capacity vs Conflict</a:t>
            </a:r>
          </a:p>
        </p:txBody>
      </p:sp>
      <p:sp>
        <p:nvSpPr>
          <p:cNvPr id="3" name="Content Placeholder 2">
            <a:extLst>
              <a:ext uri="{FF2B5EF4-FFF2-40B4-BE49-F238E27FC236}">
                <a16:creationId xmlns:a16="http://schemas.microsoft.com/office/drawing/2014/main" id="{644DA931-5B01-0D7B-D161-814CBDE29E18}"/>
              </a:ext>
            </a:extLst>
          </p:cNvPr>
          <p:cNvSpPr>
            <a:spLocks noGrp="1"/>
          </p:cNvSpPr>
          <p:nvPr>
            <p:ph idx="1"/>
          </p:nvPr>
        </p:nvSpPr>
        <p:spPr/>
        <p:txBody>
          <a:bodyPr/>
          <a:lstStyle/>
          <a:p>
            <a:r>
              <a:rPr lang="en-US" dirty="0"/>
              <a:t>C</a:t>
            </a:r>
            <a:r>
              <a:rPr lang="en-CN" dirty="0"/>
              <a:t>apacity misses occur upon the cache is full</a:t>
            </a:r>
          </a:p>
          <a:p>
            <a:r>
              <a:rPr lang="en-US" dirty="0"/>
              <a:t>N</a:t>
            </a:r>
            <a:r>
              <a:rPr lang="en-CN" dirty="0"/>
              <a:t>ot necessarily for conlict misses to take place</a:t>
            </a:r>
          </a:p>
          <a:p>
            <a:endParaRPr lang="en-CN" dirty="0"/>
          </a:p>
          <a:p>
            <a:r>
              <a:rPr lang="en-US" dirty="0"/>
              <a:t>C</a:t>
            </a:r>
            <a:r>
              <a:rPr lang="en-CN" dirty="0"/>
              <a:t>onflict misses can occur without the cache being fully occupied</a:t>
            </a:r>
          </a:p>
        </p:txBody>
      </p:sp>
    </p:spTree>
    <p:extLst>
      <p:ext uri="{BB962C8B-B14F-4D97-AF65-F5344CB8AC3E}">
        <p14:creationId xmlns:p14="http://schemas.microsoft.com/office/powerpoint/2010/main" val="2944638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a:extLst>
              <a:ext uri="{FF2B5EF4-FFF2-40B4-BE49-F238E27FC236}">
                <a16:creationId xmlns:a16="http://schemas.microsoft.com/office/drawing/2014/main" id="{CB35BD1E-1DAC-1B4D-AD2C-A62D487FD4BC}"/>
              </a:ext>
            </a:extLst>
          </p:cNvPr>
          <p:cNvSpPr>
            <a:spLocks noGrp="1" noChangeArrowheads="1"/>
          </p:cNvSpPr>
          <p:nvPr>
            <p:ph type="title"/>
          </p:nvPr>
        </p:nvSpPr>
        <p:spPr/>
        <p:txBody>
          <a:bodyPr/>
          <a:lstStyle/>
          <a:p>
            <a:pPr eaLnBrk="1" hangingPunct="1"/>
            <a:r>
              <a:rPr lang="en-US" altLang="zh-CN" dirty="0" err="1"/>
              <a:t>Opt</a:t>
            </a:r>
            <a:r>
              <a:rPr lang="en-US" altLang="zh-CN" dirty="0"/>
              <a:t> #1: Larger Block Size</a:t>
            </a:r>
          </a:p>
        </p:txBody>
      </p:sp>
      <p:sp>
        <p:nvSpPr>
          <p:cNvPr id="164866" name="Rectangle 3">
            <a:extLst>
              <a:ext uri="{FF2B5EF4-FFF2-40B4-BE49-F238E27FC236}">
                <a16:creationId xmlns:a16="http://schemas.microsoft.com/office/drawing/2014/main" id="{7E45F4F2-0AC1-E242-883D-8ADD1040CB01}"/>
              </a:ext>
            </a:extLst>
          </p:cNvPr>
          <p:cNvSpPr>
            <a:spLocks noGrp="1" noChangeArrowheads="1"/>
          </p:cNvSpPr>
          <p:nvPr>
            <p:ph type="body" idx="1"/>
          </p:nvPr>
        </p:nvSpPr>
        <p:spPr/>
        <p:txBody>
          <a:bodyPr/>
          <a:lstStyle/>
          <a:p>
            <a:pPr eaLnBrk="1" hangingPunct="1"/>
            <a:r>
              <a:rPr lang="en-US" altLang="zh-CN" b="1" dirty="0"/>
              <a:t>Reduce</a:t>
            </a:r>
            <a:r>
              <a:rPr lang="en-US" altLang="zh-CN" dirty="0"/>
              <a:t> compulsory misses</a:t>
            </a:r>
          </a:p>
          <a:p>
            <a:pPr eaLnBrk="1" hangingPunct="1"/>
            <a:r>
              <a:rPr lang="en-US" altLang="zh-CN" dirty="0"/>
              <a:t>Leverage spatial locality</a:t>
            </a:r>
          </a:p>
          <a:p>
            <a:pPr eaLnBrk="1" hangingPunct="1">
              <a:buFontTx/>
              <a:buNone/>
            </a:pPr>
            <a:endParaRPr lang="en-US" altLang="zh-CN" dirty="0"/>
          </a:p>
          <a:p>
            <a:pPr eaLnBrk="1" hangingPunct="1"/>
            <a:r>
              <a:rPr lang="en-US" altLang="zh-CN" b="1" dirty="0"/>
              <a:t>Increase</a:t>
            </a:r>
            <a:r>
              <a:rPr lang="en-US" altLang="zh-CN" dirty="0"/>
              <a:t> conflict/capacity misses</a:t>
            </a:r>
          </a:p>
          <a:p>
            <a:pPr eaLnBrk="1" hangingPunct="1"/>
            <a:r>
              <a:rPr lang="en-US" altLang="zh-CN" dirty="0"/>
              <a:t>Fewer blocks in the cache</a:t>
            </a:r>
          </a:p>
          <a:p>
            <a:pPr eaLnBrk="1" hangingPunct="1"/>
            <a:r>
              <a:rPr lang="en-US" altLang="zh-CN" dirty="0"/>
              <a:t>Larger blocks increase miss penalty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descr="blocksize">
            <a:extLst>
              <a:ext uri="{FF2B5EF4-FFF2-40B4-BE49-F238E27FC236}">
                <a16:creationId xmlns:a16="http://schemas.microsoft.com/office/drawing/2014/main" id="{B77DF51F-A1AD-8143-BF8C-FEFA7EF0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7200"/>
            <a:ext cx="9144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Rectangle 2">
            <a:extLst>
              <a:ext uri="{FF2B5EF4-FFF2-40B4-BE49-F238E27FC236}">
                <a16:creationId xmlns:a16="http://schemas.microsoft.com/office/drawing/2014/main" id="{6991910A-DBE7-B445-9E29-0DEF0891EB15}"/>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A91E2D0-ECE0-794A-9EB8-28C517C4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Rectangle 3">
            <a:extLst>
              <a:ext uri="{FF2B5EF4-FFF2-40B4-BE49-F238E27FC236}">
                <a16:creationId xmlns:a16="http://schemas.microsoft.com/office/drawing/2014/main" id="{473EF077-7768-2041-9254-2EA8E2F3A000}"/>
              </a:ext>
            </a:extLst>
          </p:cNvPr>
          <p:cNvSpPr>
            <a:spLocks noGrp="1" noChangeArrowheads="1"/>
          </p:cNvSpPr>
          <p:nvPr>
            <p:ph type="body" idx="1"/>
          </p:nvPr>
        </p:nvSpPr>
        <p:spPr>
          <a:xfrm>
            <a:off x="457200" y="762000"/>
            <a:ext cx="8686800" cy="6553200"/>
          </a:xfrm>
        </p:spPr>
        <p:txBody>
          <a:bodyPr/>
          <a:lstStyle/>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endParaRPr lang="en-US" altLang="zh-CN" sz="2800" b="1"/>
          </a:p>
          <a:p>
            <a:pPr eaLnBrk="1" hangingPunct="1">
              <a:buFontTx/>
              <a:buNone/>
            </a:pPr>
            <a:r>
              <a:rPr lang="en-US" altLang="zh-CN" sz="2800" b="1"/>
              <a:t>	</a:t>
            </a:r>
            <a:r>
              <a:rPr lang="en-US" altLang="zh-CN" sz="2800"/>
              <a:t>given the above miss rates;</a:t>
            </a:r>
          </a:p>
          <a:p>
            <a:pPr eaLnBrk="1" hangingPunct="1">
              <a:buFontTx/>
              <a:buNone/>
            </a:pPr>
            <a:r>
              <a:rPr lang="en-US" altLang="zh-CN" sz="2800"/>
              <a:t>	assume memory takes 80 CC overhead,</a:t>
            </a:r>
          </a:p>
          <a:p>
            <a:pPr eaLnBrk="1" hangingPunct="1">
              <a:buFontTx/>
              <a:buNone/>
            </a:pPr>
            <a:r>
              <a:rPr lang="en-US" altLang="zh-CN" sz="2800"/>
              <a:t>	delivers 16 bytes in 2 CC;</a:t>
            </a:r>
          </a:p>
          <a:p>
            <a:pPr eaLnBrk="1" hangingPunct="1">
              <a:buFontTx/>
              <a:buNone/>
            </a:pPr>
            <a:r>
              <a:rPr lang="en-US" altLang="zh-CN" sz="2800" b="1"/>
              <a:t>Q: </a:t>
            </a:r>
            <a:r>
              <a:rPr lang="en-US" altLang="zh-CN" sz="2800"/>
              <a:t>which block size has the smallest average memory access time for each cache size?	</a:t>
            </a:r>
            <a:endParaRPr lang="en-US" altLang="zh-CN" sz="2800" b="1"/>
          </a:p>
        </p:txBody>
      </p:sp>
      <p:sp>
        <p:nvSpPr>
          <p:cNvPr id="168963" name="Rectangle 2">
            <a:extLst>
              <a:ext uri="{FF2B5EF4-FFF2-40B4-BE49-F238E27FC236}">
                <a16:creationId xmlns:a16="http://schemas.microsoft.com/office/drawing/2014/main" id="{674E3EB8-4597-134B-B939-B0FCFD898D6D}"/>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3">
            <a:extLst>
              <a:ext uri="{FF2B5EF4-FFF2-40B4-BE49-F238E27FC236}">
                <a16:creationId xmlns:a16="http://schemas.microsoft.com/office/drawing/2014/main" id="{2AFFE745-FC33-DA42-A54E-949B7A7B5AF1}"/>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avg mem access time</a:t>
            </a:r>
          </a:p>
          <a:p>
            <a:pPr eaLnBrk="1" hangingPunct="1">
              <a:buFontTx/>
              <a:buNone/>
            </a:pPr>
            <a:r>
              <a:rPr lang="en-US" altLang="zh-CN"/>
              <a:t>=hit time + miss rate x miss penalty</a:t>
            </a:r>
          </a:p>
          <a:p>
            <a:pPr eaLnBrk="1" hangingPunct="1">
              <a:buFontTx/>
              <a:buNone/>
            </a:pPr>
            <a:r>
              <a:rPr lang="en-US" altLang="zh-CN" b="1"/>
              <a:t>	</a:t>
            </a:r>
            <a:r>
              <a:rPr lang="en-US" altLang="zh-CN"/>
              <a:t>*assume 1-CC hit time</a:t>
            </a:r>
          </a:p>
          <a:p>
            <a:pPr eaLnBrk="1" hangingPunct="1">
              <a:buFontTx/>
              <a:buNone/>
            </a:pPr>
            <a:endParaRPr lang="en-US" altLang="zh-CN"/>
          </a:p>
          <a:p>
            <a:pPr eaLnBrk="1" hangingPunct="1">
              <a:buFontTx/>
              <a:buNone/>
            </a:pPr>
            <a:r>
              <a:rPr lang="en-US" altLang="zh-CN"/>
              <a:t>	for a 256-byte block in a 256 KB cache:</a:t>
            </a:r>
          </a:p>
          <a:p>
            <a:pPr eaLnBrk="1" hangingPunct="1">
              <a:buFontTx/>
              <a:buNone/>
            </a:pPr>
            <a:r>
              <a:rPr lang="en-US" altLang="zh-CN"/>
              <a:t>	avg mem access time</a:t>
            </a:r>
          </a:p>
          <a:p>
            <a:pPr eaLnBrk="1" hangingPunct="1">
              <a:buFontTx/>
              <a:buNone/>
            </a:pPr>
            <a:r>
              <a:rPr lang="en-US" altLang="zh-CN"/>
              <a:t>=	1 + 0.49% x [80 + 2x(256/16)] </a:t>
            </a:r>
          </a:p>
          <a:p>
            <a:pPr eaLnBrk="1" hangingPunct="1">
              <a:buFontTx/>
              <a:buNone/>
            </a:pPr>
            <a:r>
              <a:rPr lang="en-US" altLang="zh-CN"/>
              <a:t>= 1.5 cc</a:t>
            </a:r>
            <a:endParaRPr lang="en-US" altLang="zh-CN" b="1"/>
          </a:p>
        </p:txBody>
      </p:sp>
      <p:sp>
        <p:nvSpPr>
          <p:cNvPr id="169986" name="Rectangle 2">
            <a:extLst>
              <a:ext uri="{FF2B5EF4-FFF2-40B4-BE49-F238E27FC236}">
                <a16:creationId xmlns:a16="http://schemas.microsoft.com/office/drawing/2014/main" id="{701A120E-067B-3B4B-AB33-6848CDDBF29E}"/>
              </a:ext>
            </a:extLst>
          </p:cNvPr>
          <p:cNvSpPr>
            <a:spLocks noGrp="1" noChangeArrowheads="1"/>
          </p:cNvSpPr>
          <p:nvPr>
            <p:ph type="title"/>
          </p:nvPr>
        </p:nvSpPr>
        <p:spPr/>
        <p:txBody>
          <a:bodyPr/>
          <a:lstStyle/>
          <a:p>
            <a:pPr eaLnBrk="1" hangingPunct="1"/>
            <a:r>
              <a:rPr lang="en-US" altLang="zh-CN"/>
              <a:t>Opt #1: Larger Block Size</a:t>
            </a:r>
          </a:p>
        </p:txBody>
      </p:sp>
      <p:pic>
        <p:nvPicPr>
          <p:cNvPr id="169987" name="Picture 1">
            <a:extLst>
              <a:ext uri="{FF2B5EF4-FFF2-40B4-BE49-F238E27FC236}">
                <a16:creationId xmlns:a16="http://schemas.microsoft.com/office/drawing/2014/main" id="{72EBB8F5-9DEC-8E40-8371-6E8B9D92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938" y="1425575"/>
            <a:ext cx="53260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3">
            <a:extLst>
              <a:ext uri="{FF2B5EF4-FFF2-40B4-BE49-F238E27FC236}">
                <a16:creationId xmlns:a16="http://schemas.microsoft.com/office/drawing/2014/main" id="{84C56579-C3A0-F646-8921-72A2D313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0" y="166688"/>
            <a:ext cx="5000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CBCF311-A8E7-E049-A665-49DAA1DCB9EE}"/>
              </a:ext>
            </a:extLst>
          </p:cNvPr>
          <p:cNvSpPr txBox="1"/>
          <p:nvPr/>
        </p:nvSpPr>
        <p:spPr>
          <a:xfrm>
            <a:off x="4254500" y="1355725"/>
            <a:ext cx="635000" cy="339725"/>
          </a:xfrm>
          <a:prstGeom prst="rect">
            <a:avLst/>
          </a:prstGeom>
          <a:noFill/>
        </p:spPr>
        <p:txBody>
          <a:bodyPr wrap="none">
            <a:spAutoFit/>
          </a:bodyPr>
          <a:lstStyle/>
          <a:p>
            <a:pPr>
              <a:defRPr/>
            </a:pPr>
            <a:r>
              <a:rPr lang="en-US" sz="1600" dirty="0">
                <a:latin typeface="+mn-lt"/>
              </a:rPr>
              <a:t>b</a:t>
            </a:r>
            <a:r>
              <a:rPr lang="en-CN" sz="1600" dirty="0">
                <a:latin typeface="+mn-lt"/>
              </a:rPr>
              <a:t>yte</a:t>
            </a:r>
          </a:p>
        </p:txBody>
      </p:sp>
      <p:sp>
        <p:nvSpPr>
          <p:cNvPr id="169990" name="Line 9">
            <a:extLst>
              <a:ext uri="{FF2B5EF4-FFF2-40B4-BE49-F238E27FC236}">
                <a16:creationId xmlns:a16="http://schemas.microsoft.com/office/drawing/2014/main" id="{63E5F921-CB8F-DF43-8F78-D1C8C0B0EFD9}"/>
              </a:ext>
            </a:extLst>
          </p:cNvPr>
          <p:cNvSpPr>
            <a:spLocks noChangeShapeType="1"/>
          </p:cNvSpPr>
          <p:nvPr/>
        </p:nvSpPr>
        <p:spPr bwMode="auto">
          <a:xfrm>
            <a:off x="8636000" y="1687513"/>
            <a:ext cx="500063"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69991" name="Line 9">
            <a:extLst>
              <a:ext uri="{FF2B5EF4-FFF2-40B4-BE49-F238E27FC236}">
                <a16:creationId xmlns:a16="http://schemas.microsoft.com/office/drawing/2014/main" id="{120770C7-5657-8243-9862-A0D31A2EADDD}"/>
              </a:ext>
            </a:extLst>
          </p:cNvPr>
          <p:cNvSpPr>
            <a:spLocks noChangeShapeType="1"/>
          </p:cNvSpPr>
          <p:nvPr/>
        </p:nvSpPr>
        <p:spPr bwMode="auto">
          <a:xfrm>
            <a:off x="1752600" y="6248400"/>
            <a:ext cx="13716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3">
            <a:extLst>
              <a:ext uri="{FF2B5EF4-FFF2-40B4-BE49-F238E27FC236}">
                <a16:creationId xmlns:a16="http://schemas.microsoft.com/office/drawing/2014/main" id="{EACAFA46-813D-F44A-A097-6D3F5E180926}"/>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71010" name="Picture 4">
            <a:extLst>
              <a:ext uri="{FF2B5EF4-FFF2-40B4-BE49-F238E27FC236}">
                <a16:creationId xmlns:a16="http://schemas.microsoft.com/office/drawing/2014/main" id="{9EC0E326-358A-E14A-A896-7E309F65F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5600"/>
            <a:ext cx="91440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Rectangle 2">
            <a:extLst>
              <a:ext uri="{FF2B5EF4-FFF2-40B4-BE49-F238E27FC236}">
                <a16:creationId xmlns:a16="http://schemas.microsoft.com/office/drawing/2014/main" id="{F0415264-48F4-8448-B69F-759EE85423E5}"/>
              </a:ext>
            </a:extLst>
          </p:cNvPr>
          <p:cNvSpPr>
            <a:spLocks noGrp="1" noChangeArrowheads="1"/>
          </p:cNvSpPr>
          <p:nvPr>
            <p:ph type="title"/>
          </p:nvPr>
        </p:nvSpPr>
        <p:spPr/>
        <p:txBody>
          <a:bodyPr/>
          <a:lstStyle/>
          <a:p>
            <a:pPr eaLnBrk="1" hangingPunct="1"/>
            <a:r>
              <a:rPr lang="en-US" altLang="zh-CN"/>
              <a:t>Opt #1: Larger Block Size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1C05B9-DA24-E94A-9CC1-832AD401EB79}"/>
              </a:ext>
            </a:extLst>
          </p:cNvPr>
          <p:cNvPicPr>
            <a:picLocks noChangeAspect="1"/>
          </p:cNvPicPr>
          <p:nvPr/>
        </p:nvPicPr>
        <p:blipFill>
          <a:blip r:embed="rId3"/>
          <a:stretch>
            <a:fillRect/>
          </a:stretch>
        </p:blipFill>
        <p:spPr>
          <a:xfrm>
            <a:off x="0" y="0"/>
            <a:ext cx="6385810" cy="6858000"/>
          </a:xfrm>
          <a:prstGeom prst="rect">
            <a:avLst/>
          </a:prstGeom>
        </p:spPr>
      </p:pic>
      <p:sp>
        <p:nvSpPr>
          <p:cNvPr id="6146" name="Rectangle 2"/>
          <p:cNvSpPr>
            <a:spLocks noGrp="1" noChangeArrowheads="1"/>
          </p:cNvSpPr>
          <p:nvPr>
            <p:ph type="title"/>
          </p:nvPr>
        </p:nvSpPr>
        <p:spPr>
          <a:xfrm>
            <a:off x="5867400" y="838200"/>
            <a:ext cx="3276600" cy="1143000"/>
          </a:xfrm>
        </p:spPr>
        <p:txBody>
          <a:bodyPr/>
          <a:lstStyle/>
          <a:p>
            <a:pPr algn="r" eaLnBrk="1" hangingPunct="1"/>
            <a:r>
              <a:rPr lang="en-US" altLang="zh-CN" dirty="0"/>
              <a:t>Memory Hierarchy</a:t>
            </a:r>
            <a:r>
              <a:rPr lang="en-US" altLang="zh-CN" dirty="0">
                <a:solidFill>
                  <a:schemeClr val="bg1"/>
                </a:solidFill>
              </a:rPr>
              <a:t>?</a:t>
            </a:r>
            <a:endParaRPr lang="en-US" altLang="zh-CN" dirty="0"/>
          </a:p>
        </p:txBody>
      </p:sp>
    </p:spTree>
    <p:extLst>
      <p:ext uri="{BB962C8B-B14F-4D97-AF65-F5344CB8AC3E}">
        <p14:creationId xmlns:p14="http://schemas.microsoft.com/office/powerpoint/2010/main" val="105381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1FF1E7D0-15C3-184A-8576-CE0113FDF441}"/>
              </a:ext>
            </a:extLst>
          </p:cNvPr>
          <p:cNvSpPr>
            <a:spLocks noGrp="1" noChangeArrowheads="1"/>
          </p:cNvSpPr>
          <p:nvPr>
            <p:ph type="title"/>
          </p:nvPr>
        </p:nvSpPr>
        <p:spPr/>
        <p:txBody>
          <a:bodyPr/>
          <a:lstStyle/>
          <a:p>
            <a:pPr eaLnBrk="1" hangingPunct="1"/>
            <a:r>
              <a:rPr lang="en-US" altLang="zh-CN"/>
              <a:t>Opt #2: Larger Cache</a:t>
            </a:r>
          </a:p>
        </p:txBody>
      </p:sp>
      <p:sp>
        <p:nvSpPr>
          <p:cNvPr id="173058" name="Rectangle 3">
            <a:extLst>
              <a:ext uri="{FF2B5EF4-FFF2-40B4-BE49-F238E27FC236}">
                <a16:creationId xmlns:a16="http://schemas.microsoft.com/office/drawing/2014/main" id="{7EB55968-7AD8-E34B-9A41-2CB3FBEA01DC}"/>
              </a:ext>
            </a:extLst>
          </p:cNvPr>
          <p:cNvSpPr>
            <a:spLocks noGrp="1" noChangeArrowheads="1"/>
          </p:cNvSpPr>
          <p:nvPr>
            <p:ph type="body" idx="1"/>
          </p:nvPr>
        </p:nvSpPr>
        <p:spPr/>
        <p:txBody>
          <a:bodyPr/>
          <a:lstStyle/>
          <a:p>
            <a:pPr eaLnBrk="1" hangingPunct="1"/>
            <a:r>
              <a:rPr lang="en-US" altLang="zh-CN" b="1"/>
              <a:t>Reduce</a:t>
            </a:r>
            <a:r>
              <a:rPr lang="en-US" altLang="zh-CN"/>
              <a:t> capacity misses</a:t>
            </a:r>
          </a:p>
          <a:p>
            <a:pPr eaLnBrk="1" hangingPunct="1"/>
            <a:endParaRPr lang="en-US" altLang="zh-CN"/>
          </a:p>
          <a:p>
            <a:pPr eaLnBrk="1" hangingPunct="1"/>
            <a:r>
              <a:rPr lang="en-US" altLang="zh-CN" b="1"/>
              <a:t>Increase</a:t>
            </a:r>
            <a:r>
              <a:rPr lang="en-US" altLang="zh-CN"/>
              <a:t> hit time, cost, and power</a:t>
            </a:r>
          </a:p>
          <a:p>
            <a:pPr eaLnBrk="1" hangingPunct="1"/>
            <a:endParaRPr lang="en-US" altLang="zh-CN"/>
          </a:p>
          <a:p>
            <a:pPr eaLnBrk="1" hangingPunct="1"/>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a:extLst>
              <a:ext uri="{FF2B5EF4-FFF2-40B4-BE49-F238E27FC236}">
                <a16:creationId xmlns:a16="http://schemas.microsoft.com/office/drawing/2014/main" id="{D2DC8296-847D-F54B-9420-2B3E7D22D7CE}"/>
              </a:ext>
            </a:extLst>
          </p:cNvPr>
          <p:cNvSpPr>
            <a:spLocks noGrp="1" noChangeArrowheads="1"/>
          </p:cNvSpPr>
          <p:nvPr>
            <p:ph type="title"/>
          </p:nvPr>
        </p:nvSpPr>
        <p:spPr/>
        <p:txBody>
          <a:bodyPr/>
          <a:lstStyle/>
          <a:p>
            <a:pPr eaLnBrk="1" hangingPunct="1"/>
            <a:r>
              <a:rPr lang="en-US" altLang="zh-CN"/>
              <a:t>Opt #3: Higher Associativity</a:t>
            </a:r>
          </a:p>
        </p:txBody>
      </p:sp>
      <p:sp>
        <p:nvSpPr>
          <p:cNvPr id="174082" name="Rectangle 3">
            <a:extLst>
              <a:ext uri="{FF2B5EF4-FFF2-40B4-BE49-F238E27FC236}">
                <a16:creationId xmlns:a16="http://schemas.microsoft.com/office/drawing/2014/main" id="{F4C2D7C5-F5BB-C949-B60C-41E0C44EB718}"/>
              </a:ext>
            </a:extLst>
          </p:cNvPr>
          <p:cNvSpPr>
            <a:spLocks noGrp="1" noChangeArrowheads="1"/>
          </p:cNvSpPr>
          <p:nvPr>
            <p:ph type="body" idx="1"/>
          </p:nvPr>
        </p:nvSpPr>
        <p:spPr/>
        <p:txBody>
          <a:bodyPr/>
          <a:lstStyle/>
          <a:p>
            <a:pPr eaLnBrk="1" hangingPunct="1"/>
            <a:r>
              <a:rPr lang="en-US" altLang="zh-CN" b="1"/>
              <a:t>Reduce</a:t>
            </a:r>
            <a:r>
              <a:rPr lang="en-US" altLang="zh-CN"/>
              <a:t> conflict misses</a:t>
            </a:r>
          </a:p>
          <a:p>
            <a:pPr eaLnBrk="1" hangingPunct="1"/>
            <a:endParaRPr lang="en-US" altLang="zh-CN"/>
          </a:p>
          <a:p>
            <a:pPr eaLnBrk="1" hangingPunct="1"/>
            <a:r>
              <a:rPr lang="en-US" altLang="zh-CN" b="1"/>
              <a:t>Increase</a:t>
            </a:r>
            <a:r>
              <a:rPr lang="en-US" altLang="zh-CN"/>
              <a:t> hit time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a:extLst>
              <a:ext uri="{FF2B5EF4-FFF2-40B4-BE49-F238E27FC236}">
                <a16:creationId xmlns:a16="http://schemas.microsoft.com/office/drawing/2014/main" id="{44F5031B-39D4-5048-B873-1D328AED01DF}"/>
              </a:ext>
            </a:extLst>
          </p:cNvPr>
          <p:cNvSpPr>
            <a:spLocks noGrp="1" noChangeArrowheads="1"/>
          </p:cNvSpPr>
          <p:nvPr>
            <p:ph type="title"/>
          </p:nvPr>
        </p:nvSpPr>
        <p:spPr/>
        <p:txBody>
          <a:bodyPr/>
          <a:lstStyle/>
          <a:p>
            <a:pPr eaLnBrk="1" hangingPunct="1"/>
            <a:r>
              <a:rPr lang="en-US" altLang="zh-CN"/>
              <a:t>Opt #3: Higher Associativity</a:t>
            </a:r>
          </a:p>
        </p:txBody>
      </p:sp>
      <p:sp>
        <p:nvSpPr>
          <p:cNvPr id="175106" name="Rectangle 3">
            <a:extLst>
              <a:ext uri="{FF2B5EF4-FFF2-40B4-BE49-F238E27FC236}">
                <a16:creationId xmlns:a16="http://schemas.microsoft.com/office/drawing/2014/main" id="{E28F8955-5EE5-2549-927D-77464C1FA7E7}"/>
              </a:ext>
            </a:extLst>
          </p:cNvPr>
          <p:cNvSpPr>
            <a:spLocks noGrp="1" noChangeArrowheads="1"/>
          </p:cNvSpPr>
          <p:nvPr>
            <p:ph type="body" idx="1"/>
          </p:nvPr>
        </p:nvSpPr>
        <p:spPr/>
        <p:txBody>
          <a:bodyPr/>
          <a:lstStyle/>
          <a:p>
            <a:pPr eaLnBrk="1" hangingPunct="1"/>
            <a:r>
              <a:rPr lang="en-US" altLang="zh-CN" b="1" dirty="0"/>
              <a:t>Reduce</a:t>
            </a:r>
            <a:r>
              <a:rPr lang="en-US" altLang="zh-CN" dirty="0"/>
              <a:t> conflict misses</a:t>
            </a:r>
          </a:p>
          <a:p>
            <a:pPr eaLnBrk="1" hangingPunct="1"/>
            <a:endParaRPr lang="en-US" altLang="zh-CN" dirty="0"/>
          </a:p>
          <a:p>
            <a:pPr eaLnBrk="1" hangingPunct="1"/>
            <a:r>
              <a:rPr lang="en-US" altLang="zh-CN" b="1" dirty="0"/>
              <a:t>Increase</a:t>
            </a:r>
            <a:r>
              <a:rPr lang="en-US" altLang="zh-CN" dirty="0"/>
              <a:t> hit time</a:t>
            </a:r>
          </a:p>
          <a:p>
            <a:pPr eaLnBrk="1" hangingPunct="1"/>
            <a:endParaRPr lang="en-US" altLang="zh-CN" dirty="0"/>
          </a:p>
          <a:p>
            <a:pPr eaLnBrk="1" hangingPunct="1"/>
            <a:r>
              <a:rPr lang="en-US" altLang="zh-CN" dirty="0">
                <a:solidFill>
                  <a:srgbClr val="00B0F0"/>
                </a:solidFill>
              </a:rPr>
              <a:t>2:1</a:t>
            </a:r>
            <a:r>
              <a:rPr lang="zh-CN" altLang="en-US" dirty="0">
                <a:solidFill>
                  <a:srgbClr val="00B0F0"/>
                </a:solidFill>
              </a:rPr>
              <a:t> </a:t>
            </a:r>
            <a:r>
              <a:rPr lang="en-US" altLang="zh-CN" dirty="0">
                <a:solidFill>
                  <a:srgbClr val="00B0F0"/>
                </a:solidFill>
              </a:rPr>
              <a:t>cache rule of thumb:</a:t>
            </a:r>
          </a:p>
          <a:p>
            <a:pPr eaLnBrk="1" hangingPunct="1">
              <a:lnSpc>
                <a:spcPct val="90000"/>
              </a:lnSpc>
              <a:buFontTx/>
              <a:buNone/>
            </a:pPr>
            <a:r>
              <a:rPr lang="en-US" altLang="zh-CN" b="1" dirty="0"/>
              <a:t>	</a:t>
            </a:r>
            <a:r>
              <a:rPr lang="en-US" altLang="zh-CN" dirty="0"/>
              <a:t>a direct-mapped cache of size N</a:t>
            </a:r>
          </a:p>
          <a:p>
            <a:pPr eaLnBrk="1" hangingPunct="1">
              <a:lnSpc>
                <a:spcPct val="90000"/>
              </a:lnSpc>
              <a:buFontTx/>
              <a:buNone/>
            </a:pPr>
            <a:r>
              <a:rPr lang="en-US" altLang="zh-CN" dirty="0"/>
              <a:t>	has about the same miss rate</a:t>
            </a:r>
          </a:p>
          <a:p>
            <a:pPr eaLnBrk="1" hangingPunct="1">
              <a:lnSpc>
                <a:spcPct val="90000"/>
              </a:lnSpc>
              <a:buFontTx/>
              <a:buNone/>
            </a:pPr>
            <a:r>
              <a:rPr lang="en-US" altLang="zh-CN" dirty="0"/>
              <a:t>	as a two-way set associative cache of </a:t>
            </a:r>
          </a:p>
          <a:p>
            <a:pPr eaLnBrk="1" hangingPunct="1">
              <a:lnSpc>
                <a:spcPct val="90000"/>
              </a:lnSpc>
              <a:buFontTx/>
              <a:buNone/>
            </a:pPr>
            <a:r>
              <a:rPr lang="en-US" altLang="zh-CN" dirty="0"/>
              <a:t>	size N/2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3">
            <a:extLst>
              <a:ext uri="{FF2B5EF4-FFF2-40B4-BE49-F238E27FC236}">
                <a16:creationId xmlns:a16="http://schemas.microsoft.com/office/drawing/2014/main" id="{387080B4-95CD-AF4B-934F-C4C1E1D5555B}"/>
              </a:ext>
            </a:extLst>
          </p:cNvPr>
          <p:cNvSpPr>
            <a:spLocks noGrp="1" noChangeArrowheads="1"/>
          </p:cNvSpPr>
          <p:nvPr>
            <p:ph type="body" idx="1"/>
          </p:nvPr>
        </p:nvSpPr>
        <p:spPr/>
        <p:txBody>
          <a:bodyPr/>
          <a:lstStyle/>
          <a:p>
            <a:pPr eaLnBrk="1" hangingPunct="1">
              <a:lnSpc>
                <a:spcPct val="90000"/>
              </a:lnSpc>
            </a:pPr>
            <a:r>
              <a:rPr lang="en-US" altLang="zh-CN" b="1"/>
              <a:t>Example</a:t>
            </a:r>
          </a:p>
          <a:p>
            <a:pPr eaLnBrk="1" hangingPunct="1">
              <a:lnSpc>
                <a:spcPct val="90000"/>
              </a:lnSpc>
              <a:buFontTx/>
              <a:buNone/>
            </a:pPr>
            <a:r>
              <a:rPr lang="en-US" altLang="zh-CN" b="1"/>
              <a:t>	</a:t>
            </a:r>
            <a:r>
              <a:rPr lang="en-US" altLang="zh-CN"/>
              <a:t>assume higher associativity -&gt; higher clock cycle time:</a:t>
            </a:r>
          </a:p>
          <a:p>
            <a:pPr eaLnBrk="1" hangingPunct="1">
              <a:lnSpc>
                <a:spcPct val="90000"/>
              </a:lnSpc>
              <a:buFontTx/>
              <a:buNone/>
            </a:pPr>
            <a:endParaRPr lang="en-US" altLang="zh-CN"/>
          </a:p>
          <a:p>
            <a:pPr eaLnBrk="1" hangingPunct="1">
              <a:lnSpc>
                <a:spcPct val="90000"/>
              </a:lnSpc>
              <a:buFontTx/>
              <a:buNone/>
            </a:pPr>
            <a:endParaRPr lang="en-US" altLang="zh-CN"/>
          </a:p>
          <a:p>
            <a:pPr eaLnBrk="1" hangingPunct="1">
              <a:lnSpc>
                <a:spcPct val="90000"/>
              </a:lnSpc>
              <a:buFontTx/>
              <a:buNone/>
            </a:pPr>
            <a:r>
              <a:rPr lang="en-US" altLang="zh-CN"/>
              <a:t>	</a:t>
            </a:r>
          </a:p>
          <a:p>
            <a:pPr eaLnBrk="1" hangingPunct="1">
              <a:lnSpc>
                <a:spcPct val="90000"/>
              </a:lnSpc>
              <a:buFontTx/>
              <a:buNone/>
            </a:pPr>
            <a:r>
              <a:rPr lang="en-US" altLang="zh-CN"/>
              <a:t>	assume 1-cc hit time, </a:t>
            </a:r>
          </a:p>
          <a:p>
            <a:pPr eaLnBrk="1" hangingPunct="1">
              <a:lnSpc>
                <a:spcPct val="90000"/>
              </a:lnSpc>
              <a:buFontTx/>
              <a:buNone/>
            </a:pPr>
            <a:r>
              <a:rPr lang="en-US" altLang="zh-CN"/>
              <a:t>	25-cc miss penalty, </a:t>
            </a:r>
          </a:p>
          <a:p>
            <a:pPr eaLnBrk="1" hangingPunct="1">
              <a:lnSpc>
                <a:spcPct val="90000"/>
              </a:lnSpc>
              <a:buFontTx/>
              <a:buNone/>
            </a:pPr>
            <a:r>
              <a:rPr lang="en-US" altLang="zh-CN"/>
              <a:t>	and miss rates in the following table:</a:t>
            </a:r>
          </a:p>
          <a:p>
            <a:pPr eaLnBrk="1" hangingPunct="1">
              <a:lnSpc>
                <a:spcPct val="90000"/>
              </a:lnSpc>
              <a:buFontTx/>
              <a:buNone/>
            </a:pPr>
            <a:r>
              <a:rPr lang="en-US" altLang="zh-CN"/>
              <a:t>	</a:t>
            </a:r>
            <a:endParaRPr lang="en-US" altLang="zh-CN" b="1"/>
          </a:p>
        </p:txBody>
      </p:sp>
      <p:pic>
        <p:nvPicPr>
          <p:cNvPr id="177154" name="Picture 4">
            <a:extLst>
              <a:ext uri="{FF2B5EF4-FFF2-40B4-BE49-F238E27FC236}">
                <a16:creationId xmlns:a16="http://schemas.microsoft.com/office/drawing/2014/main" id="{FC325926-5D71-B54B-9D5A-4BD7808AF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3276600"/>
            <a:ext cx="7429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5" name="Rectangle 2">
            <a:extLst>
              <a:ext uri="{FF2B5EF4-FFF2-40B4-BE49-F238E27FC236}">
                <a16:creationId xmlns:a16="http://schemas.microsoft.com/office/drawing/2014/main" id="{D9CADCAD-7445-B14E-A2A0-3E96F6C7F7D1}"/>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4">
            <a:extLst>
              <a:ext uri="{FF2B5EF4-FFF2-40B4-BE49-F238E27FC236}">
                <a16:creationId xmlns:a16="http://schemas.microsoft.com/office/drawing/2014/main" id="{7B4828A9-DFAF-5442-AAAE-4105F1C63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0"/>
            <a:ext cx="6337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78" name="Rectangle 3">
            <a:extLst>
              <a:ext uri="{FF2B5EF4-FFF2-40B4-BE49-F238E27FC236}">
                <a16:creationId xmlns:a16="http://schemas.microsoft.com/office/drawing/2014/main" id="{8F801C99-7E4A-724B-808F-D01A8A93A13B}"/>
              </a:ext>
            </a:extLst>
          </p:cNvPr>
          <p:cNvSpPr>
            <a:spLocks noGrp="1" noChangeArrowheads="1"/>
          </p:cNvSpPr>
          <p:nvPr>
            <p:ph type="body" idx="1"/>
          </p:nvPr>
        </p:nvSpPr>
        <p:spPr/>
        <p:txBody>
          <a:bodyPr/>
          <a:lstStyle/>
          <a:p>
            <a:pPr eaLnBrk="1" hangingPunct="1"/>
            <a:r>
              <a:rPr lang="en-US" altLang="zh-CN" b="1"/>
              <a:t>Miss rates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3">
            <a:extLst>
              <a:ext uri="{FF2B5EF4-FFF2-40B4-BE49-F238E27FC236}">
                <a16:creationId xmlns:a16="http://schemas.microsoft.com/office/drawing/2014/main" id="{B0A04699-71A9-F541-B10D-481C848103BC}"/>
              </a:ext>
            </a:extLst>
          </p:cNvPr>
          <p:cNvSpPr>
            <a:spLocks noGrp="1" noChangeArrowheads="1"/>
          </p:cNvSpPr>
          <p:nvPr>
            <p:ph type="body" idx="1"/>
          </p:nvPr>
        </p:nvSpPr>
        <p:spPr/>
        <p:txBody>
          <a:bodyPr/>
          <a:lstStyle/>
          <a:p>
            <a:pPr eaLnBrk="1" hangingPunct="1"/>
            <a:r>
              <a:rPr lang="en-US" altLang="zh-CN" b="1"/>
              <a:t>Question:</a:t>
            </a:r>
          </a:p>
          <a:p>
            <a:pPr eaLnBrk="1" hangingPunct="1">
              <a:buFontTx/>
              <a:buNone/>
            </a:pPr>
            <a:r>
              <a:rPr lang="en-US" altLang="zh-CN" b="1"/>
              <a:t>	</a:t>
            </a:r>
            <a:r>
              <a:rPr lang="en-US" altLang="zh-CN"/>
              <a:t>for which cache sizes </a:t>
            </a:r>
          </a:p>
          <a:p>
            <a:pPr eaLnBrk="1" hangingPunct="1">
              <a:buFontTx/>
              <a:buNone/>
            </a:pPr>
            <a:r>
              <a:rPr lang="en-US" altLang="zh-CN"/>
              <a:t>	are each of the statements true?</a:t>
            </a:r>
          </a:p>
          <a:p>
            <a:pPr eaLnBrk="1" hangingPunct="1">
              <a:buFontTx/>
              <a:buNone/>
            </a:pPr>
            <a:r>
              <a:rPr lang="en-US" altLang="zh-CN"/>
              <a:t>	</a:t>
            </a:r>
            <a:endParaRPr lang="en-US" altLang="zh-CN" b="1"/>
          </a:p>
        </p:txBody>
      </p:sp>
      <p:pic>
        <p:nvPicPr>
          <p:cNvPr id="179202" name="Picture 4">
            <a:extLst>
              <a:ext uri="{FF2B5EF4-FFF2-40B4-BE49-F238E27FC236}">
                <a16:creationId xmlns:a16="http://schemas.microsoft.com/office/drawing/2014/main" id="{F643B0AB-7F0E-E74B-8EEB-5E83D9FBA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9144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2">
            <a:extLst>
              <a:ext uri="{FF2B5EF4-FFF2-40B4-BE49-F238E27FC236}">
                <a16:creationId xmlns:a16="http://schemas.microsoft.com/office/drawing/2014/main" id="{69A0E728-88EC-1544-9AFE-14CBD4F5A6AC}"/>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3">
            <a:extLst>
              <a:ext uri="{FF2B5EF4-FFF2-40B4-BE49-F238E27FC236}">
                <a16:creationId xmlns:a16="http://schemas.microsoft.com/office/drawing/2014/main" id="{0DF2F5DF-5B6D-2E45-A882-998A28C06EFE}"/>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b="1" dirty="0"/>
              <a:t>	</a:t>
            </a:r>
            <a:r>
              <a:rPr lang="en-US" altLang="zh-CN" dirty="0"/>
              <a:t>example, for a 512 KB, 8-way set associative cache:</a:t>
            </a:r>
          </a:p>
          <a:p>
            <a:pPr eaLnBrk="1" hangingPunct="1">
              <a:buFontTx/>
              <a:buNone/>
            </a:pPr>
            <a:r>
              <a:rPr lang="en-US" altLang="zh-CN" dirty="0"/>
              <a:t>	avg mem access time</a:t>
            </a:r>
          </a:p>
          <a:p>
            <a:pPr eaLnBrk="1" hangingPunct="1">
              <a:buFontTx/>
              <a:buNone/>
            </a:pPr>
            <a:r>
              <a:rPr lang="en-US" altLang="zh-CN" dirty="0"/>
              <a:t>=hit time + miss rate x miss penalty</a:t>
            </a:r>
          </a:p>
          <a:p>
            <a:pPr eaLnBrk="1" hangingPunct="1">
              <a:buFontTx/>
              <a:buNone/>
            </a:pPr>
            <a:r>
              <a:rPr lang="en-US" altLang="zh-CN" dirty="0"/>
              <a:t>=1.52x1 + 0.006 x 25 </a:t>
            </a:r>
          </a:p>
          <a:p>
            <a:pPr eaLnBrk="1" hangingPunct="1">
              <a:buFontTx/>
              <a:buNone/>
            </a:pPr>
            <a:r>
              <a:rPr lang="en-US" altLang="zh-CN" dirty="0"/>
              <a:t>=1.66</a:t>
            </a:r>
            <a:endParaRPr lang="en-US" altLang="zh-CN" b="1" dirty="0"/>
          </a:p>
        </p:txBody>
      </p:sp>
      <p:sp>
        <p:nvSpPr>
          <p:cNvPr id="180226" name="Rectangle 2">
            <a:extLst>
              <a:ext uri="{FF2B5EF4-FFF2-40B4-BE49-F238E27FC236}">
                <a16:creationId xmlns:a16="http://schemas.microsoft.com/office/drawing/2014/main" id="{AFB3A2A8-B5F6-0345-803E-B9383AA23360}"/>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3">
            <a:extLst>
              <a:ext uri="{FF2B5EF4-FFF2-40B4-BE49-F238E27FC236}">
                <a16:creationId xmlns:a16="http://schemas.microsoft.com/office/drawing/2014/main" id="{5D05AC10-622C-FA46-8D6E-417B9117F3D1}"/>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average memory access time</a:t>
            </a:r>
            <a:endParaRPr lang="en-US" altLang="zh-CN" b="1"/>
          </a:p>
          <a:p>
            <a:pPr eaLnBrk="1" hangingPunct="1"/>
            <a:endParaRPr lang="en-US" altLang="zh-CN"/>
          </a:p>
        </p:txBody>
      </p:sp>
      <p:pic>
        <p:nvPicPr>
          <p:cNvPr id="181250" name="Picture 4">
            <a:extLst>
              <a:ext uri="{FF2B5EF4-FFF2-40B4-BE49-F238E27FC236}">
                <a16:creationId xmlns:a16="http://schemas.microsoft.com/office/drawing/2014/main" id="{2D428529-1C8E-A24A-8B27-4BB55422C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19400"/>
            <a:ext cx="83058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1" name="Rectangle 2">
            <a:extLst>
              <a:ext uri="{FF2B5EF4-FFF2-40B4-BE49-F238E27FC236}">
                <a16:creationId xmlns:a16="http://schemas.microsoft.com/office/drawing/2014/main" id="{5743ED86-D04F-DE4C-A1F5-628A438EDF58}"/>
              </a:ext>
            </a:extLst>
          </p:cNvPr>
          <p:cNvSpPr>
            <a:spLocks noGrp="1" noChangeArrowheads="1"/>
          </p:cNvSpPr>
          <p:nvPr>
            <p:ph type="title"/>
          </p:nvPr>
        </p:nvSpPr>
        <p:spPr/>
        <p:txBody>
          <a:bodyPr/>
          <a:lstStyle/>
          <a:p>
            <a:pPr eaLnBrk="1" hangingPunct="1"/>
            <a:r>
              <a:rPr lang="en-US" altLang="zh-CN"/>
              <a:t>Opt #3: Higher Associativity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a:extLst>
              <a:ext uri="{FF2B5EF4-FFF2-40B4-BE49-F238E27FC236}">
                <a16:creationId xmlns:a16="http://schemas.microsoft.com/office/drawing/2014/main" id="{4A8EC0A6-CC7D-AD44-84C1-A6C927091D41}"/>
              </a:ext>
            </a:extLst>
          </p:cNvPr>
          <p:cNvSpPr>
            <a:spLocks noGrp="1" noChangeArrowheads="1"/>
          </p:cNvSpPr>
          <p:nvPr>
            <p:ph type="title"/>
          </p:nvPr>
        </p:nvSpPr>
        <p:spPr>
          <a:xfrm>
            <a:off x="0" y="2895600"/>
            <a:ext cx="9144000" cy="1143000"/>
          </a:xfrm>
        </p:spPr>
        <p:txBody>
          <a:bodyPr/>
          <a:lstStyle/>
          <a:p>
            <a:pPr eaLnBrk="1" hangingPunct="1"/>
            <a:r>
              <a:rPr lang="en-US" altLang="zh-CN" sz="3600"/>
              <a:t>Average Memory Access Time =</a:t>
            </a:r>
            <a:br>
              <a:rPr lang="en-US" altLang="zh-CN" sz="4000"/>
            </a:br>
            <a:r>
              <a:rPr lang="en-US" altLang="zh-CN" sz="3200"/>
              <a:t>Hit Time + </a:t>
            </a:r>
            <a:r>
              <a:rPr lang="en-US" altLang="zh-CN" sz="3200">
                <a:solidFill>
                  <a:schemeClr val="tx1"/>
                </a:solidFill>
              </a:rPr>
              <a:t>Miss Rate</a:t>
            </a:r>
            <a:r>
              <a:rPr lang="en-US" altLang="zh-CN" sz="3200"/>
              <a:t> x </a:t>
            </a:r>
            <a:r>
              <a:rPr lang="en-US" altLang="zh-CN" sz="3200">
                <a:solidFill>
                  <a:srgbClr val="00FF00"/>
                </a:solidFill>
              </a:rPr>
              <a:t>Miss Penalty</a:t>
            </a:r>
          </a:p>
        </p:txBody>
      </p:sp>
      <p:sp>
        <p:nvSpPr>
          <p:cNvPr id="182274" name="Line 3">
            <a:extLst>
              <a:ext uri="{FF2B5EF4-FFF2-40B4-BE49-F238E27FC236}">
                <a16:creationId xmlns:a16="http://schemas.microsoft.com/office/drawing/2014/main" id="{07B94345-CD21-5B40-BD29-2AE0D01A1458}"/>
              </a:ext>
            </a:extLst>
          </p:cNvPr>
          <p:cNvSpPr>
            <a:spLocks noChangeShapeType="1"/>
          </p:cNvSpPr>
          <p:nvPr/>
        </p:nvSpPr>
        <p:spPr bwMode="auto">
          <a:xfrm>
            <a:off x="8229600" y="29718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82275" name="Line 4">
            <a:extLst>
              <a:ext uri="{FF2B5EF4-FFF2-40B4-BE49-F238E27FC236}">
                <a16:creationId xmlns:a16="http://schemas.microsoft.com/office/drawing/2014/main" id="{E992F20B-6D02-214D-8E9F-72783A080DF7}"/>
              </a:ext>
            </a:extLst>
          </p:cNvPr>
          <p:cNvSpPr>
            <a:spLocks noChangeShapeType="1"/>
          </p:cNvSpPr>
          <p:nvPr/>
        </p:nvSpPr>
        <p:spPr bwMode="auto">
          <a:xfrm>
            <a:off x="5715000" y="3581400"/>
            <a:ext cx="0" cy="17526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82276" name="Text Box 5">
            <a:extLst>
              <a:ext uri="{FF2B5EF4-FFF2-40B4-BE49-F238E27FC236}">
                <a16:creationId xmlns:a16="http://schemas.microsoft.com/office/drawing/2014/main" id="{899C7EF8-B8D5-064C-B7FE-EF625D66835C}"/>
              </a:ext>
            </a:extLst>
          </p:cNvPr>
          <p:cNvSpPr txBox="1">
            <a:spLocks noChangeArrowheads="1"/>
          </p:cNvSpPr>
          <p:nvPr/>
        </p:nvSpPr>
        <p:spPr bwMode="auto">
          <a:xfrm>
            <a:off x="5715000" y="4038600"/>
            <a:ext cx="3962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dirty="0"/>
              <a:t>Multilevel caches;</a:t>
            </a:r>
          </a:p>
          <a:p>
            <a:pPr eaLnBrk="1" hangingPunct="1">
              <a:spcBef>
                <a:spcPct val="50000"/>
              </a:spcBef>
              <a:buFontTx/>
              <a:buNone/>
            </a:pPr>
            <a:r>
              <a:rPr lang="en-US" altLang="zh-CN" sz="2800" dirty="0"/>
              <a:t>Reads &gt; Writes;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3">
            <a:extLst>
              <a:ext uri="{FF2B5EF4-FFF2-40B4-BE49-F238E27FC236}">
                <a16:creationId xmlns:a16="http://schemas.microsoft.com/office/drawing/2014/main" id="{1276F16D-3365-0F43-8E3A-DF850A16E6A0}"/>
              </a:ext>
            </a:extLst>
          </p:cNvPr>
          <p:cNvSpPr>
            <a:spLocks noGrp="1" noChangeArrowheads="1"/>
          </p:cNvSpPr>
          <p:nvPr>
            <p:ph type="title"/>
          </p:nvPr>
        </p:nvSpPr>
        <p:spPr/>
        <p:txBody>
          <a:bodyPr/>
          <a:lstStyle/>
          <a:p>
            <a:pPr eaLnBrk="1" hangingPunct="1"/>
            <a:r>
              <a:rPr lang="en-US" altLang="zh-CN" dirty="0" err="1"/>
              <a:t>Opt</a:t>
            </a:r>
            <a:r>
              <a:rPr lang="en-US" altLang="zh-CN" dirty="0"/>
              <a:t> #4: Multilevel Cache</a:t>
            </a:r>
          </a:p>
        </p:txBody>
      </p:sp>
      <p:sp>
        <p:nvSpPr>
          <p:cNvPr id="184322" name="Rectangle 4">
            <a:extLst>
              <a:ext uri="{FF2B5EF4-FFF2-40B4-BE49-F238E27FC236}">
                <a16:creationId xmlns:a16="http://schemas.microsoft.com/office/drawing/2014/main" id="{8101AF67-3EFD-A245-BE60-2D772BD9C3A5}"/>
              </a:ext>
            </a:extLst>
          </p:cNvPr>
          <p:cNvSpPr>
            <a:spLocks noGrp="1" noChangeArrowheads="1"/>
          </p:cNvSpPr>
          <p:nvPr>
            <p:ph type="body" idx="1"/>
          </p:nvPr>
        </p:nvSpPr>
        <p:spPr/>
        <p:txBody>
          <a:bodyPr/>
          <a:lstStyle/>
          <a:p>
            <a:pPr eaLnBrk="1" hangingPunct="1"/>
            <a:r>
              <a:rPr lang="en-US" altLang="zh-CN" b="1"/>
              <a:t>Reduce </a:t>
            </a:r>
            <a:r>
              <a:rPr lang="en-US" altLang="zh-CN"/>
              <a:t>miss penalty</a:t>
            </a:r>
          </a:p>
          <a:p>
            <a:pPr eaLnBrk="1" hangingPunct="1"/>
            <a:endParaRPr lang="en-US" altLang="zh-CN"/>
          </a:p>
          <a:p>
            <a:pPr eaLnBrk="1" hangingPunct="1"/>
            <a:r>
              <a:rPr lang="en-US" altLang="zh-CN" b="1"/>
              <a:t>Motivation</a:t>
            </a:r>
          </a:p>
          <a:p>
            <a:pPr eaLnBrk="1" hangingPunct="1">
              <a:buFontTx/>
              <a:buNone/>
            </a:pPr>
            <a:r>
              <a:rPr lang="en-US" altLang="zh-CN" b="1"/>
              <a:t>	</a:t>
            </a:r>
            <a:r>
              <a:rPr lang="en-US" altLang="zh-CN"/>
              <a:t>faster/smaller cache to keep pace with the speed of processors?</a:t>
            </a:r>
          </a:p>
          <a:p>
            <a:pPr eaLnBrk="1" hangingPunct="1">
              <a:buFontTx/>
              <a:buNone/>
            </a:pPr>
            <a:r>
              <a:rPr lang="en-US" altLang="zh-CN"/>
              <a:t>	larger cache to overcome the widening gap between processor and main mem?</a:t>
            </a:r>
            <a:endParaRPr lang="en-US" altLang="zh-CN" b="1"/>
          </a:p>
          <a:p>
            <a:pPr eaLnBrk="1" hangingPunct="1">
              <a:buFontTx/>
              <a:buNone/>
            </a:pPr>
            <a:endParaRPr lang="en-US" altLang="zh-CN"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329200" y="273600"/>
            <a:ext cx="6385810" cy="1143000"/>
          </a:xfrm>
        </p:spPr>
        <p:txBody>
          <a:bodyPr/>
          <a:lstStyle/>
          <a:p>
            <a:pPr algn="l" eaLnBrk="1" hangingPunct="1"/>
            <a:r>
              <a:rPr lang="en-US" altLang="zh-CN" dirty="0">
                <a:solidFill>
                  <a:schemeClr val="bg1"/>
                </a:solidFill>
              </a:rPr>
              <a:t>Memory</a:t>
            </a:r>
            <a:r>
              <a:rPr lang="en-US" altLang="zh-CN" dirty="0"/>
              <a:t> </a:t>
            </a:r>
            <a:r>
              <a:rPr lang="en-US" altLang="zh-CN" dirty="0">
                <a:solidFill>
                  <a:schemeClr val="bg1"/>
                </a:solidFill>
              </a:rPr>
              <a:t>Hierarchy?</a:t>
            </a:r>
          </a:p>
        </p:txBody>
      </p:sp>
      <p:sp>
        <p:nvSpPr>
          <p:cNvPr id="4" name="TextBox 21">
            <a:extLst>
              <a:ext uri="{FF2B5EF4-FFF2-40B4-BE49-F238E27FC236}">
                <a16:creationId xmlns:a16="http://schemas.microsoft.com/office/drawing/2014/main" id="{2ABEBF13-BE80-AD87-82BD-83430FA744BC}"/>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https://w3.cs.jmu.edu/lam2mo/cs261_2017_08/files/20-caching.pdf</a:t>
            </a:r>
          </a:p>
        </p:txBody>
      </p:sp>
      <p:pic>
        <p:nvPicPr>
          <p:cNvPr id="5" name="Picture 4">
            <a:extLst>
              <a:ext uri="{FF2B5EF4-FFF2-40B4-BE49-F238E27FC236}">
                <a16:creationId xmlns:a16="http://schemas.microsoft.com/office/drawing/2014/main" id="{5218E904-199D-B853-9242-CCB16DD58D08}"/>
              </a:ext>
            </a:extLst>
          </p:cNvPr>
          <p:cNvPicPr>
            <a:picLocks noChangeAspect="1"/>
          </p:cNvPicPr>
          <p:nvPr/>
        </p:nvPicPr>
        <p:blipFill>
          <a:blip r:embed="rId3"/>
          <a:stretch>
            <a:fillRect/>
          </a:stretch>
        </p:blipFill>
        <p:spPr>
          <a:xfrm>
            <a:off x="0" y="1450005"/>
            <a:ext cx="9144000" cy="5144508"/>
          </a:xfrm>
          <a:prstGeom prst="rect">
            <a:avLst/>
          </a:prstGeom>
        </p:spPr>
      </p:pic>
      <p:sp>
        <p:nvSpPr>
          <p:cNvPr id="6" name="Title 1">
            <a:extLst>
              <a:ext uri="{FF2B5EF4-FFF2-40B4-BE49-F238E27FC236}">
                <a16:creationId xmlns:a16="http://schemas.microsoft.com/office/drawing/2014/main" id="{46847207-4175-0B5B-1EA4-846D2FB1D24F}"/>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The Memory Mountain</a:t>
            </a:r>
          </a:p>
        </p:txBody>
      </p:sp>
    </p:spTree>
    <p:extLst>
      <p:ext uri="{BB962C8B-B14F-4D97-AF65-F5344CB8AC3E}">
        <p14:creationId xmlns:p14="http://schemas.microsoft.com/office/powerpoint/2010/main" val="325550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3">
            <a:extLst>
              <a:ext uri="{FF2B5EF4-FFF2-40B4-BE49-F238E27FC236}">
                <a16:creationId xmlns:a16="http://schemas.microsoft.com/office/drawing/2014/main" id="{3879136B-0846-0749-B3ED-2AB87AF0F43D}"/>
              </a:ext>
            </a:extLst>
          </p:cNvPr>
          <p:cNvSpPr>
            <a:spLocks noGrp="1" noChangeArrowheads="1"/>
          </p:cNvSpPr>
          <p:nvPr>
            <p:ph type="title"/>
          </p:nvPr>
        </p:nvSpPr>
        <p:spPr/>
        <p:txBody>
          <a:bodyPr/>
          <a:lstStyle/>
          <a:p>
            <a:pPr eaLnBrk="1" hangingPunct="1"/>
            <a:r>
              <a:rPr lang="en-US" altLang="zh-CN" dirty="0" err="1"/>
              <a:t>Opt</a:t>
            </a:r>
            <a:r>
              <a:rPr lang="en-US" altLang="zh-CN" dirty="0"/>
              <a:t> #4: Multilevel Cache</a:t>
            </a:r>
          </a:p>
        </p:txBody>
      </p:sp>
      <p:sp>
        <p:nvSpPr>
          <p:cNvPr id="185346" name="Rectangle 4">
            <a:extLst>
              <a:ext uri="{FF2B5EF4-FFF2-40B4-BE49-F238E27FC236}">
                <a16:creationId xmlns:a16="http://schemas.microsoft.com/office/drawing/2014/main" id="{09C2E55F-21AB-9447-8838-2FB56D2C57D5}"/>
              </a:ext>
            </a:extLst>
          </p:cNvPr>
          <p:cNvSpPr>
            <a:spLocks noGrp="1" noChangeArrowheads="1"/>
          </p:cNvSpPr>
          <p:nvPr>
            <p:ph type="body" idx="1"/>
          </p:nvPr>
        </p:nvSpPr>
        <p:spPr/>
        <p:txBody>
          <a:bodyPr/>
          <a:lstStyle/>
          <a:p>
            <a:pPr eaLnBrk="1" hangingPunct="1"/>
            <a:r>
              <a:rPr lang="en-US" altLang="zh-CN" b="1"/>
              <a:t>Reduce </a:t>
            </a:r>
            <a:r>
              <a:rPr lang="en-US" altLang="zh-CN"/>
              <a:t>miss penalty</a:t>
            </a:r>
          </a:p>
          <a:p>
            <a:pPr eaLnBrk="1" hangingPunct="1"/>
            <a:endParaRPr lang="en-US" altLang="zh-CN"/>
          </a:p>
          <a:p>
            <a:pPr eaLnBrk="1" hangingPunct="1"/>
            <a:r>
              <a:rPr lang="en-US" altLang="zh-CN" b="1"/>
              <a:t>Motivation</a:t>
            </a:r>
          </a:p>
          <a:p>
            <a:pPr eaLnBrk="1" hangingPunct="1">
              <a:buFontTx/>
              <a:buNone/>
            </a:pPr>
            <a:r>
              <a:rPr lang="en-US" altLang="zh-CN" b="1"/>
              <a:t>	</a:t>
            </a:r>
            <a:r>
              <a:rPr lang="en-US" altLang="zh-CN"/>
              <a:t>faster/smaller cache to keep pace with the speed of processors?</a:t>
            </a:r>
          </a:p>
          <a:p>
            <a:pPr eaLnBrk="1" hangingPunct="1">
              <a:buFontTx/>
              <a:buNone/>
            </a:pPr>
            <a:r>
              <a:rPr lang="en-US" altLang="zh-CN"/>
              <a:t>	larger cache to overcome the widening gap between processor and main mem?</a:t>
            </a:r>
          </a:p>
          <a:p>
            <a:pPr eaLnBrk="1" hangingPunct="1">
              <a:buFontTx/>
              <a:buNone/>
            </a:pPr>
            <a:r>
              <a:rPr lang="en-US" altLang="zh-CN" b="1"/>
              <a:t>	</a:t>
            </a:r>
            <a:r>
              <a:rPr lang="en-US" altLang="zh-CN">
                <a:solidFill>
                  <a:srgbClr val="00B0F0"/>
                </a:solidFill>
              </a:rPr>
              <a:t>do both</a:t>
            </a:r>
            <a:endParaRPr lang="en-US" altLang="zh-CN" b="1">
              <a:solidFill>
                <a:srgbClr val="00B0F0"/>
              </a:solidFill>
            </a:endParaRPr>
          </a:p>
          <a:p>
            <a:pPr eaLnBrk="1" hangingPunct="1">
              <a:buFontTx/>
              <a:buNone/>
            </a:pPr>
            <a:endParaRPr lang="en-US" altLang="zh-CN"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3">
            <a:extLst>
              <a:ext uri="{FF2B5EF4-FFF2-40B4-BE49-F238E27FC236}">
                <a16:creationId xmlns:a16="http://schemas.microsoft.com/office/drawing/2014/main" id="{5D622EAB-5044-B645-91F3-445EC9C500C4}"/>
              </a:ext>
            </a:extLst>
          </p:cNvPr>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p:txBody>
      </p:sp>
      <p:sp>
        <p:nvSpPr>
          <p:cNvPr id="187394" name="Rectangle 2">
            <a:extLst>
              <a:ext uri="{FF2B5EF4-FFF2-40B4-BE49-F238E27FC236}">
                <a16:creationId xmlns:a16="http://schemas.microsoft.com/office/drawing/2014/main" id="{E28351B2-4BB7-2741-8153-77597BAECE73}"/>
              </a:ext>
            </a:extLst>
          </p:cNvPr>
          <p:cNvSpPr>
            <a:spLocks noGrp="1" noChangeArrowheads="1"/>
          </p:cNvSpPr>
          <p:nvPr>
            <p:ph type="title"/>
          </p:nvPr>
        </p:nvSpPr>
        <p:spPr/>
        <p:txBody>
          <a:bodyPr/>
          <a:lstStyle/>
          <a:p>
            <a:pPr eaLnBrk="1" hangingPunct="1"/>
            <a:r>
              <a:rPr lang="en-US" altLang="zh-CN" dirty="0" err="1"/>
              <a:t>Opt</a:t>
            </a:r>
            <a:r>
              <a:rPr lang="en-US" altLang="zh-CN" dirty="0"/>
              <a:t> #4: Multilevel Cache</a:t>
            </a:r>
          </a:p>
        </p:txBody>
      </p:sp>
      <p:pic>
        <p:nvPicPr>
          <p:cNvPr id="187395" name="Picture 5" descr="Multilevel Cache Organisation - GeeksforGeeks">
            <a:extLst>
              <a:ext uri="{FF2B5EF4-FFF2-40B4-BE49-F238E27FC236}">
                <a16:creationId xmlns:a16="http://schemas.microsoft.com/office/drawing/2014/main" id="{D2D38559-F148-644C-80BA-2219DCEF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7" name="Picture 5" descr="Multilevel Cache Organisation - GeeksforGeeks">
            <a:extLst>
              <a:ext uri="{FF2B5EF4-FFF2-40B4-BE49-F238E27FC236}">
                <a16:creationId xmlns:a16="http://schemas.microsoft.com/office/drawing/2014/main" id="{859CA9A2-0B7A-264E-8BEC-CF4DE31C6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8" name="Rectangle 2">
            <a:extLst>
              <a:ext uri="{FF2B5EF4-FFF2-40B4-BE49-F238E27FC236}">
                <a16:creationId xmlns:a16="http://schemas.microsoft.com/office/drawing/2014/main" id="{82815382-6F92-874B-8807-401107AA8B1B}"/>
              </a:ext>
            </a:extLst>
          </p:cNvPr>
          <p:cNvSpPr>
            <a:spLocks noGrp="1" noChangeArrowheads="1"/>
          </p:cNvSpPr>
          <p:nvPr>
            <p:ph type="title"/>
          </p:nvPr>
        </p:nvSpPr>
        <p:spPr/>
        <p:txBody>
          <a:bodyPr/>
          <a:lstStyle/>
          <a:p>
            <a:pPr eaLnBrk="1" hangingPunct="1"/>
            <a:r>
              <a:rPr lang="en-US" altLang="zh-CN"/>
              <a:t>Opt #4: Multilevel Cache</a:t>
            </a:r>
          </a:p>
        </p:txBody>
      </p:sp>
      <p:sp>
        <p:nvSpPr>
          <p:cNvPr id="188419" name="Rectangle 3">
            <a:extLst>
              <a:ext uri="{FF2B5EF4-FFF2-40B4-BE49-F238E27FC236}">
                <a16:creationId xmlns:a16="http://schemas.microsoft.com/office/drawing/2014/main" id="{DCAA2B75-46CC-6D47-BCB7-33A46D513A99}"/>
              </a:ext>
            </a:extLst>
          </p:cNvPr>
          <p:cNvSpPr>
            <a:spLocks noGrp="1" noChangeArrowheads="1"/>
          </p:cNvSpPr>
          <p:nvPr>
            <p:ph type="body" idx="1"/>
          </p:nvPr>
        </p:nvSpPr>
        <p:spPr/>
        <p:txBody>
          <a:bodyPr/>
          <a:lstStyle/>
          <a:p>
            <a:pPr eaLnBrk="1" hangingPunct="1"/>
            <a:r>
              <a:rPr lang="en-US" altLang="zh-CN" b="1"/>
              <a:t>Two-level cache</a:t>
            </a:r>
          </a:p>
          <a:p>
            <a:pPr eaLnBrk="1" hangingPunct="1">
              <a:buFontTx/>
              <a:buNone/>
            </a:pPr>
            <a:r>
              <a:rPr lang="en-US" altLang="zh-CN"/>
              <a:t>	Add another level of cache between the original cache and memory</a:t>
            </a:r>
          </a:p>
          <a:p>
            <a:pPr eaLnBrk="1" hangingPunct="1"/>
            <a:r>
              <a:rPr lang="en-US" altLang="zh-CN" b="1"/>
              <a:t>L1</a:t>
            </a:r>
            <a:r>
              <a:rPr lang="en-US" altLang="zh-CN"/>
              <a:t>: small enough to match the clock cycle time of the fast processor;</a:t>
            </a:r>
          </a:p>
          <a:p>
            <a:pPr eaLnBrk="1" hangingPunct="1"/>
            <a:r>
              <a:rPr lang="en-US" altLang="zh-CN" b="1"/>
              <a:t>L2</a:t>
            </a:r>
            <a:r>
              <a:rPr lang="en-US" altLang="zh-CN"/>
              <a:t>: large enough to capture many accesses that would go to main memory, lessening miss penalty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561D0A11-9459-714E-A248-F8C6247BDF1E}"/>
              </a:ext>
            </a:extLst>
          </p:cNvPr>
          <p:cNvSpPr>
            <a:spLocks noGrp="1" noChangeArrowheads="1"/>
          </p:cNvSpPr>
          <p:nvPr>
            <p:ph type="title"/>
          </p:nvPr>
        </p:nvSpPr>
        <p:spPr/>
        <p:txBody>
          <a:bodyPr/>
          <a:lstStyle/>
          <a:p>
            <a:pPr eaLnBrk="1" hangingPunct="1"/>
            <a:r>
              <a:rPr lang="en-US" altLang="zh-CN"/>
              <a:t>Opt #4: Multilevel Cache</a:t>
            </a:r>
          </a:p>
        </p:txBody>
      </p:sp>
      <p:sp>
        <p:nvSpPr>
          <p:cNvPr id="189442" name="Rectangle 3">
            <a:extLst>
              <a:ext uri="{FF2B5EF4-FFF2-40B4-BE49-F238E27FC236}">
                <a16:creationId xmlns:a16="http://schemas.microsoft.com/office/drawing/2014/main" id="{E4087E32-7E51-264B-A5E5-9FA2DDE318CA}"/>
              </a:ext>
            </a:extLst>
          </p:cNvPr>
          <p:cNvSpPr>
            <a:spLocks noGrp="1" noChangeArrowheads="1"/>
          </p:cNvSpPr>
          <p:nvPr>
            <p:ph type="body" idx="1"/>
          </p:nvPr>
        </p:nvSpPr>
        <p:spPr/>
        <p:txBody>
          <a:bodyPr/>
          <a:lstStyle/>
          <a:p>
            <a:pPr eaLnBrk="1" hangingPunct="1"/>
            <a:r>
              <a:rPr lang="en-US" altLang="zh-CN" b="1"/>
              <a:t>Average memory access time</a:t>
            </a:r>
          </a:p>
          <a:p>
            <a:pPr eaLnBrk="1" hangingPunct="1">
              <a:buFontTx/>
              <a:buNone/>
            </a:pPr>
            <a:r>
              <a:rPr lang="en-US" altLang="zh-CN"/>
              <a:t>=Hit time</a:t>
            </a:r>
            <a:r>
              <a:rPr lang="en-US" altLang="zh-CN" baseline="-25000"/>
              <a:t>L1</a:t>
            </a:r>
            <a:r>
              <a:rPr lang="en-US" altLang="zh-CN"/>
              <a:t> + Miss rate</a:t>
            </a:r>
            <a:r>
              <a:rPr lang="en-US" altLang="zh-CN" baseline="-25000"/>
              <a:t>L1</a:t>
            </a:r>
            <a:r>
              <a:rPr lang="en-US" altLang="zh-CN"/>
              <a:t> x Miss penalty</a:t>
            </a:r>
            <a:r>
              <a:rPr lang="en-US" altLang="zh-CN" baseline="-25000"/>
              <a:t>L1</a:t>
            </a:r>
          </a:p>
          <a:p>
            <a:pPr eaLnBrk="1" hangingPunct="1">
              <a:buFontTx/>
              <a:buNone/>
            </a:pPr>
            <a:r>
              <a:rPr lang="en-US" altLang="zh-CN"/>
              <a:t>=Hit time</a:t>
            </a:r>
            <a:r>
              <a:rPr lang="en-US" altLang="zh-CN" baseline="-25000"/>
              <a:t>L1</a:t>
            </a:r>
            <a:r>
              <a:rPr lang="en-US" altLang="zh-CN"/>
              <a:t> + Miss rate</a:t>
            </a:r>
            <a:r>
              <a:rPr lang="en-US" altLang="zh-CN" baseline="-25000"/>
              <a:t>L1</a:t>
            </a:r>
          </a:p>
          <a:p>
            <a:pPr eaLnBrk="1" hangingPunct="1">
              <a:buFontTx/>
              <a:buNone/>
            </a:pPr>
            <a:r>
              <a:rPr lang="en-US" altLang="zh-CN"/>
              <a:t>  x(Hit time</a:t>
            </a:r>
            <a:r>
              <a:rPr lang="en-US" altLang="zh-CN" baseline="-25000"/>
              <a:t>L2</a:t>
            </a:r>
            <a:r>
              <a:rPr lang="en-US" altLang="zh-CN"/>
              <a:t>+Miss rate</a:t>
            </a:r>
            <a:r>
              <a:rPr lang="en-US" altLang="zh-CN" baseline="-25000"/>
              <a:t>L2</a:t>
            </a:r>
            <a:r>
              <a:rPr lang="en-US" altLang="zh-CN"/>
              <a:t>xMiss penalty</a:t>
            </a:r>
            <a:r>
              <a:rPr lang="en-US" altLang="zh-CN" baseline="-25000"/>
              <a:t>L2</a:t>
            </a:r>
            <a:r>
              <a:rPr lang="en-US" altLang="zh-CN"/>
              <a:t>)</a:t>
            </a:r>
          </a:p>
          <a:p>
            <a:pPr eaLnBrk="1" hangingPunct="1">
              <a:buFontTx/>
              <a:buNone/>
            </a:pPr>
            <a:endParaRPr lang="en-US" altLang="zh-CN"/>
          </a:p>
          <a:p>
            <a:pPr eaLnBrk="1" hangingPunct="1"/>
            <a:r>
              <a:rPr lang="en-US" altLang="zh-CN" b="1"/>
              <a:t>Average mem stalls per instruction</a:t>
            </a:r>
          </a:p>
          <a:p>
            <a:pPr eaLnBrk="1" hangingPunct="1">
              <a:buFontTx/>
              <a:buNone/>
            </a:pPr>
            <a:r>
              <a:rPr lang="en-US" altLang="zh-CN"/>
              <a:t>=Misses per instruction</a:t>
            </a:r>
            <a:r>
              <a:rPr lang="en-US" altLang="zh-CN" baseline="-25000"/>
              <a:t>L1</a:t>
            </a:r>
            <a:r>
              <a:rPr lang="en-US" altLang="zh-CN"/>
              <a:t> x Hit time</a:t>
            </a:r>
            <a:r>
              <a:rPr lang="en-US" altLang="zh-CN" baseline="-25000"/>
              <a:t>L2</a:t>
            </a:r>
          </a:p>
          <a:p>
            <a:pPr eaLnBrk="1" hangingPunct="1">
              <a:buFontTx/>
              <a:buNone/>
            </a:pPr>
            <a:r>
              <a:rPr lang="en-US" altLang="zh-CN"/>
              <a:t>	+ Misses per instr</a:t>
            </a:r>
            <a:r>
              <a:rPr lang="en-US" altLang="zh-CN" baseline="-25000"/>
              <a:t>L2</a:t>
            </a:r>
            <a:r>
              <a:rPr lang="en-US" altLang="zh-CN"/>
              <a:t> x Miss penalty</a:t>
            </a:r>
            <a:r>
              <a:rPr lang="en-US" altLang="zh-CN" baseline="-25000"/>
              <a:t>L2</a:t>
            </a:r>
          </a:p>
          <a:p>
            <a:pPr eaLnBrk="1" hangingPunct="1">
              <a:buFontTx/>
              <a:buNone/>
            </a:pPr>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7CE7545-11BB-3249-86F5-4FF062393818}"/>
              </a:ext>
            </a:extLst>
          </p:cNvPr>
          <p:cNvCxnSpPr/>
          <p:nvPr/>
        </p:nvCxnSpPr>
        <p:spPr>
          <a:xfrm>
            <a:off x="885825" y="5029200"/>
            <a:ext cx="8001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0465" name="Rectangle 2">
            <a:extLst>
              <a:ext uri="{FF2B5EF4-FFF2-40B4-BE49-F238E27FC236}">
                <a16:creationId xmlns:a16="http://schemas.microsoft.com/office/drawing/2014/main" id="{C63412ED-F67C-1042-967F-6282A7048FBA}"/>
              </a:ext>
            </a:extLst>
          </p:cNvPr>
          <p:cNvSpPr>
            <a:spLocks noGrp="1" noChangeArrowheads="1"/>
          </p:cNvSpPr>
          <p:nvPr>
            <p:ph type="title"/>
          </p:nvPr>
        </p:nvSpPr>
        <p:spPr/>
        <p:txBody>
          <a:bodyPr/>
          <a:lstStyle/>
          <a:p>
            <a:pPr eaLnBrk="1" hangingPunct="1"/>
            <a:r>
              <a:rPr lang="en-US" altLang="zh-CN"/>
              <a:t>Opt #4: Multilevel Cache</a:t>
            </a:r>
          </a:p>
        </p:txBody>
      </p:sp>
      <p:sp>
        <p:nvSpPr>
          <p:cNvPr id="190466" name="Rectangle 3">
            <a:extLst>
              <a:ext uri="{FF2B5EF4-FFF2-40B4-BE49-F238E27FC236}">
                <a16:creationId xmlns:a16="http://schemas.microsoft.com/office/drawing/2014/main" id="{B47D8710-46DE-E747-A81D-A3F76136AB9B}"/>
              </a:ext>
            </a:extLst>
          </p:cNvPr>
          <p:cNvSpPr>
            <a:spLocks noGrp="1" noChangeArrowheads="1"/>
          </p:cNvSpPr>
          <p:nvPr>
            <p:ph type="body" idx="1"/>
          </p:nvPr>
        </p:nvSpPr>
        <p:spPr/>
        <p:txBody>
          <a:bodyPr/>
          <a:lstStyle/>
          <a:p>
            <a:pPr eaLnBrk="1" hangingPunct="1"/>
            <a:r>
              <a:rPr lang="en-US" altLang="zh-CN" b="1" dirty="0"/>
              <a:t>Average memory access time</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 Miss penalty</a:t>
            </a:r>
            <a:r>
              <a:rPr lang="en-US" altLang="zh-CN" baseline="-25000" dirty="0"/>
              <a:t>L1</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p>
          <a:p>
            <a:pPr eaLnBrk="1" hangingPunct="1">
              <a:buFontTx/>
              <a:buNone/>
            </a:pPr>
            <a:r>
              <a:rPr lang="en-US" altLang="zh-CN" dirty="0"/>
              <a:t>  x(Hit time</a:t>
            </a:r>
            <a:r>
              <a:rPr lang="en-US" altLang="zh-CN" baseline="-25000" dirty="0"/>
              <a:t>L2</a:t>
            </a:r>
            <a:r>
              <a:rPr lang="en-US" altLang="zh-CN" dirty="0"/>
              <a:t>+Miss rate</a:t>
            </a:r>
            <a:r>
              <a:rPr lang="en-US" altLang="zh-CN" baseline="-25000" dirty="0"/>
              <a:t>L2</a:t>
            </a:r>
            <a:r>
              <a:rPr lang="en-US" altLang="zh-CN" dirty="0"/>
              <a:t>xMiss penalty</a:t>
            </a:r>
            <a:r>
              <a:rPr lang="en-US" altLang="zh-CN" baseline="-25000" dirty="0"/>
              <a:t>L2</a:t>
            </a:r>
            <a:r>
              <a:rPr lang="en-US" altLang="zh-CN" dirty="0"/>
              <a:t>)</a:t>
            </a:r>
          </a:p>
          <a:p>
            <a:pPr eaLnBrk="1" hangingPunct="1">
              <a:buFontTx/>
              <a:buNone/>
            </a:pPr>
            <a:endParaRPr lang="en-US" altLang="zh-CN" dirty="0"/>
          </a:p>
          <a:p>
            <a:pPr eaLnBrk="1" hangingPunct="1"/>
            <a:r>
              <a:rPr lang="en-US" altLang="zh-CN" b="1" dirty="0"/>
              <a:t>Average mem stalls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p>
          <a:p>
            <a:pPr eaLnBrk="1" hangingPunct="1">
              <a:buFontTx/>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a:extLst>
              <a:ext uri="{FF2B5EF4-FFF2-40B4-BE49-F238E27FC236}">
                <a16:creationId xmlns:a16="http://schemas.microsoft.com/office/drawing/2014/main" id="{B684E905-5BF9-4A40-8BDE-7B211773B17F}"/>
              </a:ext>
            </a:extLst>
          </p:cNvPr>
          <p:cNvSpPr>
            <a:spLocks noGrp="1" noChangeArrowheads="1"/>
          </p:cNvSpPr>
          <p:nvPr>
            <p:ph type="title"/>
          </p:nvPr>
        </p:nvSpPr>
        <p:spPr/>
        <p:txBody>
          <a:bodyPr/>
          <a:lstStyle/>
          <a:p>
            <a:pPr eaLnBrk="1" hangingPunct="1"/>
            <a:r>
              <a:rPr lang="en-US" altLang="zh-CN" b="0"/>
              <a:t>(recap) </a:t>
            </a:r>
            <a:r>
              <a:rPr lang="en-US" altLang="zh-CN"/>
              <a:t>Cache Performance: Equations!!!</a:t>
            </a:r>
          </a:p>
        </p:txBody>
      </p:sp>
      <p:pic>
        <p:nvPicPr>
          <p:cNvPr id="191490" name="Picture 4">
            <a:extLst>
              <a:ext uri="{FF2B5EF4-FFF2-40B4-BE49-F238E27FC236}">
                <a16:creationId xmlns:a16="http://schemas.microsoft.com/office/drawing/2014/main" id="{29748C7E-3401-1E43-A6AF-B03CD6D4A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1" name="Picture 5">
            <a:extLst>
              <a:ext uri="{FF2B5EF4-FFF2-40B4-BE49-F238E27FC236}">
                <a16:creationId xmlns:a16="http://schemas.microsoft.com/office/drawing/2014/main" id="{77E48BD3-8D3F-A24C-BDF1-E1AF3985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2" name="Picture 7">
            <a:extLst>
              <a:ext uri="{FF2B5EF4-FFF2-40B4-BE49-F238E27FC236}">
                <a16:creationId xmlns:a16="http://schemas.microsoft.com/office/drawing/2014/main" id="{9B7B352F-E052-A240-A0F3-0ABC8482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3">
            <a:extLst>
              <a:ext uri="{FF2B5EF4-FFF2-40B4-BE49-F238E27FC236}">
                <a16:creationId xmlns:a16="http://schemas.microsoft.com/office/drawing/2014/main" id="{6F7ED5CB-8EA3-3C4E-944D-7F408DFF1555}"/>
              </a:ext>
            </a:extLst>
          </p:cNvPr>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cxnSp>
        <p:nvCxnSpPr>
          <p:cNvPr id="10" name="直接连接符 9">
            <a:extLst>
              <a:ext uri="{FF2B5EF4-FFF2-40B4-BE49-F238E27FC236}">
                <a16:creationId xmlns:a16="http://schemas.microsoft.com/office/drawing/2014/main" id="{1A251BDA-91D4-D348-85BC-560BC7E15E8C}"/>
              </a:ext>
            </a:extLst>
          </p:cNvPr>
          <p:cNvCxnSpPr/>
          <p:nvPr/>
        </p:nvCxnSpPr>
        <p:spPr>
          <a:xfrm>
            <a:off x="7315200" y="2133600"/>
            <a:ext cx="18288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78FBFE-D407-5E47-AD20-C29CE7706F06}"/>
              </a:ext>
            </a:extLst>
          </p:cNvPr>
          <p:cNvSpPr txBox="1">
            <a:spLocks noChangeArrowheads="1"/>
          </p:cNvSpPr>
          <p:nvPr/>
        </p:nvSpPr>
        <p:spPr bwMode="auto">
          <a:xfrm>
            <a:off x="7239000" y="2133600"/>
            <a:ext cx="2068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FFC000"/>
                </a:solidFill>
                <a:latin typeface="Arial" panose="020B0604020202020204" pitchFamily="34" charset="0"/>
              </a:rPr>
              <a:t>Assumption:</a:t>
            </a:r>
          </a:p>
          <a:p>
            <a:pPr eaLnBrk="1" hangingPunct="1">
              <a:spcBef>
                <a:spcPct val="0"/>
              </a:spcBef>
              <a:buFontTx/>
              <a:buNone/>
            </a:pPr>
            <a:r>
              <a:rPr lang="en-US" altLang="zh-CN" sz="1800" dirty="0">
                <a:solidFill>
                  <a:srgbClr val="FFC000"/>
                </a:solidFill>
                <a:latin typeface="Arial" panose="020B0604020202020204" pitchFamily="34" charset="0"/>
              </a:rPr>
              <a:t>Includes the time </a:t>
            </a:r>
          </a:p>
          <a:p>
            <a:pPr eaLnBrk="1" hangingPunct="1">
              <a:spcBef>
                <a:spcPct val="0"/>
              </a:spcBef>
              <a:buFontTx/>
              <a:buNone/>
            </a:pPr>
            <a:r>
              <a:rPr lang="en-US" altLang="zh-CN" sz="1800" dirty="0">
                <a:solidFill>
                  <a:srgbClr val="FFC000"/>
                </a:solidFill>
                <a:latin typeface="Arial" panose="020B0604020202020204" pitchFamily="34" charset="0"/>
              </a:rPr>
              <a:t>to handle </a:t>
            </a:r>
          </a:p>
          <a:p>
            <a:pPr eaLnBrk="1" hangingPunct="1">
              <a:spcBef>
                <a:spcPct val="0"/>
              </a:spcBef>
              <a:buFontTx/>
              <a:buNone/>
            </a:pPr>
            <a:r>
              <a:rPr lang="en-US" altLang="zh-CN" sz="1800" dirty="0">
                <a:solidFill>
                  <a:srgbClr val="FFC000"/>
                </a:solidFill>
                <a:latin typeface="Arial" panose="020B0604020202020204" pitchFamily="34" charset="0"/>
              </a:rPr>
              <a:t>a cache hit/miss</a:t>
            </a:r>
            <a:endParaRPr lang="zh-CN" altLang="en-US" sz="1800" dirty="0">
              <a:solidFill>
                <a:srgbClr val="FFC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a:extLst>
              <a:ext uri="{FF2B5EF4-FFF2-40B4-BE49-F238E27FC236}">
                <a16:creationId xmlns:a16="http://schemas.microsoft.com/office/drawing/2014/main" id="{E15ADEDA-CDDC-9E46-A7B3-07B5CCD3B1B0}"/>
              </a:ext>
            </a:extLst>
          </p:cNvPr>
          <p:cNvSpPr>
            <a:spLocks noGrp="1" noChangeArrowheads="1"/>
          </p:cNvSpPr>
          <p:nvPr>
            <p:ph type="title"/>
          </p:nvPr>
        </p:nvSpPr>
        <p:spPr/>
        <p:txBody>
          <a:bodyPr/>
          <a:lstStyle/>
          <a:p>
            <a:pPr eaLnBrk="1" hangingPunct="1"/>
            <a:r>
              <a:rPr lang="en-US" altLang="zh-CN"/>
              <a:t>Opt #4: Multilevel Cache</a:t>
            </a:r>
          </a:p>
        </p:txBody>
      </p:sp>
      <p:sp>
        <p:nvSpPr>
          <p:cNvPr id="192514" name="Rectangle 3">
            <a:extLst>
              <a:ext uri="{FF2B5EF4-FFF2-40B4-BE49-F238E27FC236}">
                <a16:creationId xmlns:a16="http://schemas.microsoft.com/office/drawing/2014/main" id="{D60913C7-8690-1B4F-850E-FDCD967DDD38}"/>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a:extLst>
              <a:ext uri="{FF2B5EF4-FFF2-40B4-BE49-F238E27FC236}">
                <a16:creationId xmlns:a16="http://schemas.microsoft.com/office/drawing/2014/main" id="{2A6E9754-BEAC-8345-8070-FE897BDAB2D9}"/>
              </a:ext>
            </a:extLst>
          </p:cNvPr>
          <p:cNvSpPr>
            <a:spLocks noGrp="1" noChangeArrowheads="1"/>
          </p:cNvSpPr>
          <p:nvPr>
            <p:ph type="title"/>
          </p:nvPr>
        </p:nvSpPr>
        <p:spPr/>
        <p:txBody>
          <a:bodyPr/>
          <a:lstStyle/>
          <a:p>
            <a:pPr eaLnBrk="1" hangingPunct="1"/>
            <a:r>
              <a:rPr lang="en-US" altLang="zh-CN"/>
              <a:t>Opt #4: Multilevel Cache</a:t>
            </a:r>
          </a:p>
        </p:txBody>
      </p:sp>
      <p:sp>
        <p:nvSpPr>
          <p:cNvPr id="194562" name="Rectangle 3">
            <a:extLst>
              <a:ext uri="{FF2B5EF4-FFF2-40B4-BE49-F238E27FC236}">
                <a16:creationId xmlns:a16="http://schemas.microsoft.com/office/drawing/2014/main" id="{225099D6-E497-1D4E-A970-09587C2708F6}"/>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
        <p:nvSpPr>
          <p:cNvPr id="194563" name="Line 9">
            <a:extLst>
              <a:ext uri="{FF2B5EF4-FFF2-40B4-BE49-F238E27FC236}">
                <a16:creationId xmlns:a16="http://schemas.microsoft.com/office/drawing/2014/main" id="{6CF7B6E6-0C4F-BC49-8549-5799046BC968}"/>
              </a:ext>
            </a:extLst>
          </p:cNvPr>
          <p:cNvSpPr>
            <a:spLocks noChangeShapeType="1"/>
          </p:cNvSpPr>
          <p:nvPr/>
        </p:nvSpPr>
        <p:spPr bwMode="auto">
          <a:xfrm>
            <a:off x="3352800" y="6781800"/>
            <a:ext cx="48006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94564" name="TextBox 1">
            <a:extLst>
              <a:ext uri="{FF2B5EF4-FFF2-40B4-BE49-F238E27FC236}">
                <a16:creationId xmlns:a16="http://schemas.microsoft.com/office/drawing/2014/main" id="{1FC47701-2754-DA4D-9305-9C3BC99F8029}"/>
              </a:ext>
            </a:extLst>
          </p:cNvPr>
          <p:cNvSpPr txBox="1">
            <a:spLocks noChangeArrowheads="1"/>
          </p:cNvSpPr>
          <p:nvPr/>
        </p:nvSpPr>
        <p:spPr bwMode="auto">
          <a:xfrm>
            <a:off x="6365875" y="3429000"/>
            <a:ext cx="277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CN" altLang="en-CN" sz="2400">
                <a:solidFill>
                  <a:srgbClr val="00B0F0"/>
                </a:solidFill>
                <a:latin typeface="Arial" panose="020B0604020202020204" pitchFamily="34" charset="0"/>
              </a:rPr>
              <a:t>  L1x Mrate</a:t>
            </a:r>
            <a:r>
              <a:rPr lang="en-CN" altLang="en-CN" sz="2400" baseline="-25000">
                <a:solidFill>
                  <a:srgbClr val="00B0F0"/>
                </a:solidFill>
                <a:latin typeface="Arial" panose="020B0604020202020204" pitchFamily="34" charset="0"/>
              </a:rPr>
              <a:t>L2</a:t>
            </a:r>
            <a:r>
              <a:rPr lang="en-CN" altLang="en-CN" sz="2400">
                <a:solidFill>
                  <a:srgbClr val="00B0F0"/>
                </a:solidFill>
                <a:latin typeface="Arial" panose="020B0604020202020204" pitchFamily="34" charset="0"/>
              </a:rPr>
              <a:t> / all</a:t>
            </a:r>
          </a:p>
          <a:p>
            <a:pPr>
              <a:spcBef>
                <a:spcPct val="0"/>
              </a:spcBef>
              <a:buFontTx/>
              <a:buNone/>
            </a:pPr>
            <a:r>
              <a:rPr lang="en-CN" altLang="en-CN" sz="2400">
                <a:solidFill>
                  <a:srgbClr val="00B0F0"/>
                </a:solidFill>
                <a:latin typeface="Arial" panose="020B0604020202020204" pitchFamily="34" charset="0"/>
              </a:rPr>
              <a:t>=(L1/all) x Mrate</a:t>
            </a:r>
            <a:r>
              <a:rPr lang="en-CN" altLang="en-CN" sz="2400" baseline="-25000">
                <a:solidFill>
                  <a:srgbClr val="00B0F0"/>
                </a:solidFill>
                <a:latin typeface="Arial" panose="020B0604020202020204" pitchFamily="34" charset="0"/>
              </a:rPr>
              <a:t>L2</a:t>
            </a:r>
          </a:p>
          <a:p>
            <a:pPr>
              <a:spcBef>
                <a:spcPct val="0"/>
              </a:spcBef>
              <a:buFontTx/>
              <a:buNone/>
            </a:pPr>
            <a:r>
              <a:rPr lang="en-CN" altLang="en-CN" sz="2400">
                <a:solidFill>
                  <a:srgbClr val="00B0F0"/>
                </a:solidFill>
                <a:latin typeface="Arial" panose="020B0604020202020204" pitchFamily="34" charset="0"/>
              </a:rPr>
              <a:t>=Mrate</a:t>
            </a:r>
            <a:r>
              <a:rPr lang="en-CN" altLang="en-CN" sz="2400" baseline="-25000">
                <a:solidFill>
                  <a:srgbClr val="00B0F0"/>
                </a:solidFill>
                <a:latin typeface="Arial" panose="020B0604020202020204" pitchFamily="34" charset="0"/>
              </a:rPr>
              <a:t>L1</a:t>
            </a:r>
            <a:r>
              <a:rPr lang="en-CN" altLang="en-CN" sz="2400">
                <a:solidFill>
                  <a:srgbClr val="00B0F0"/>
                </a:solidFill>
                <a:latin typeface="Arial" panose="020B0604020202020204" pitchFamily="34" charset="0"/>
              </a:rPr>
              <a:t> x Mrate</a:t>
            </a:r>
            <a:r>
              <a:rPr lang="en-CN" altLang="en-CN" sz="2400" baseline="-25000">
                <a:solidFill>
                  <a:srgbClr val="00B0F0"/>
                </a:solidFill>
                <a:latin typeface="Arial" panose="020B0604020202020204" pitchFamily="34" charset="0"/>
              </a:rPr>
              <a:t>L2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a:extLst>
              <a:ext uri="{FF2B5EF4-FFF2-40B4-BE49-F238E27FC236}">
                <a16:creationId xmlns:a16="http://schemas.microsoft.com/office/drawing/2014/main" id="{14BC3B03-4D4E-7D4C-9D25-1680CBBA309E}"/>
              </a:ext>
            </a:extLst>
          </p:cNvPr>
          <p:cNvSpPr>
            <a:spLocks noGrp="1" noChangeArrowheads="1"/>
          </p:cNvSpPr>
          <p:nvPr>
            <p:ph type="title"/>
          </p:nvPr>
        </p:nvSpPr>
        <p:spPr/>
        <p:txBody>
          <a:bodyPr/>
          <a:lstStyle/>
          <a:p>
            <a:pPr eaLnBrk="1" hangingPunct="1"/>
            <a:r>
              <a:rPr lang="en-US" altLang="zh-CN"/>
              <a:t>Opt #4: Multilevel Cache</a:t>
            </a:r>
          </a:p>
        </p:txBody>
      </p:sp>
      <p:sp>
        <p:nvSpPr>
          <p:cNvPr id="196610" name="Rectangle 3">
            <a:extLst>
              <a:ext uri="{FF2B5EF4-FFF2-40B4-BE49-F238E27FC236}">
                <a16:creationId xmlns:a16="http://schemas.microsoft.com/office/drawing/2014/main" id="{951CFBE7-8725-1241-962F-1A6204184BA6}"/>
              </a:ext>
            </a:extLst>
          </p:cNvPr>
          <p:cNvSpPr>
            <a:spLocks noGrp="1" noChangeArrowheads="1"/>
          </p:cNvSpPr>
          <p:nvPr>
            <p:ph type="body" idx="1"/>
          </p:nvPr>
        </p:nvSpPr>
        <p:spPr/>
        <p:txBody>
          <a:bodyPr/>
          <a:lstStyle/>
          <a:p>
            <a:pPr eaLnBrk="1" hangingPunct="1">
              <a:lnSpc>
                <a:spcPct val="90000"/>
              </a:lnSpc>
            </a:pPr>
            <a:r>
              <a:rPr lang="en-US" altLang="zh-CN" b="1" dirty="0"/>
              <a:t>Multilevel inclusion</a:t>
            </a:r>
          </a:p>
          <a:p>
            <a:pPr eaLnBrk="1" hangingPunct="1">
              <a:lnSpc>
                <a:spcPct val="90000"/>
              </a:lnSpc>
              <a:buFontTx/>
              <a:buNone/>
            </a:pPr>
            <a:r>
              <a:rPr lang="en-US" altLang="zh-CN" b="1" dirty="0"/>
              <a:t>	</a:t>
            </a:r>
            <a:r>
              <a:rPr lang="en-US" altLang="zh-CN" dirty="0"/>
              <a:t>L1 data always present in L2;</a:t>
            </a:r>
          </a:p>
          <a:p>
            <a:pPr eaLnBrk="1" hangingPunct="1">
              <a:lnSpc>
                <a:spcPct val="90000"/>
              </a:lnSpc>
              <a:buFontTx/>
              <a:buNone/>
            </a:pPr>
            <a:r>
              <a:rPr lang="en-US" altLang="zh-CN" dirty="0"/>
              <a:t>	ease consistency checking by targeting </a:t>
            </a:r>
          </a:p>
          <a:p>
            <a:pPr eaLnBrk="1" hangingPunct="1">
              <a:lnSpc>
                <a:spcPct val="90000"/>
              </a:lnSpc>
              <a:buFontTx/>
              <a:buNone/>
            </a:pPr>
            <a:r>
              <a:rPr lang="en-US" altLang="zh-CN" dirty="0"/>
              <a:t>	only L2 cache;</a:t>
            </a:r>
            <a:endParaRPr lang="en-US" altLang="zh-CN" b="1" dirty="0"/>
          </a:p>
          <a:p>
            <a:pPr eaLnBrk="1" hangingPunct="1">
              <a:lnSpc>
                <a:spcPct val="90000"/>
              </a:lnSpc>
            </a:pPr>
            <a:r>
              <a:rPr lang="en-US" altLang="zh-CN" b="1" dirty="0"/>
              <a:t>Multilevel exclusion</a:t>
            </a:r>
          </a:p>
          <a:p>
            <a:pPr eaLnBrk="1" hangingPunct="1">
              <a:lnSpc>
                <a:spcPct val="90000"/>
              </a:lnSpc>
              <a:buFontTx/>
              <a:buNone/>
            </a:pPr>
            <a:r>
              <a:rPr lang="en-US" altLang="zh-CN" b="1" dirty="0"/>
              <a:t>	</a:t>
            </a:r>
            <a:r>
              <a:rPr lang="en-US" altLang="zh-CN" dirty="0"/>
              <a:t>for L2 slightly bigger than L1,</a:t>
            </a:r>
          </a:p>
          <a:p>
            <a:pPr eaLnBrk="1" hangingPunct="1">
              <a:lnSpc>
                <a:spcPct val="90000"/>
              </a:lnSpc>
              <a:buFontTx/>
              <a:buNone/>
            </a:pPr>
            <a:r>
              <a:rPr lang="en-US" altLang="zh-CN" dirty="0"/>
              <a:t>	L1 data are never found in L2;</a:t>
            </a:r>
          </a:p>
          <a:p>
            <a:pPr eaLnBrk="1" hangingPunct="1">
              <a:lnSpc>
                <a:spcPct val="90000"/>
              </a:lnSpc>
              <a:buFontTx/>
              <a:buNone/>
            </a:pPr>
            <a:r>
              <a:rPr lang="en-US" altLang="zh-CN" dirty="0"/>
              <a:t>	L1 miss results in a swap of blocks </a:t>
            </a:r>
          </a:p>
          <a:p>
            <a:pPr eaLnBrk="1" hangingPunct="1">
              <a:lnSpc>
                <a:spcPct val="90000"/>
              </a:lnSpc>
              <a:buFontTx/>
              <a:buNone/>
            </a:pPr>
            <a:r>
              <a:rPr lang="en-US" altLang="zh-CN" dirty="0"/>
              <a:t>	between L1 and L2;</a:t>
            </a:r>
            <a:endParaRPr lang="en-US" altLang="zh-CN" i="1" baseline="-25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3">
            <a:extLst>
              <a:ext uri="{FF2B5EF4-FFF2-40B4-BE49-F238E27FC236}">
                <a16:creationId xmlns:a16="http://schemas.microsoft.com/office/drawing/2014/main" id="{34CFA790-DCDF-8041-B2AF-BCAFD9A00D4F}"/>
              </a:ext>
            </a:extLst>
          </p:cNvPr>
          <p:cNvSpPr>
            <a:spLocks noGrp="1" noChangeArrowheads="1"/>
          </p:cNvSpPr>
          <p:nvPr>
            <p:ph type="body" idx="1"/>
          </p:nvPr>
        </p:nvSpPr>
        <p:spPr/>
        <p:txBody>
          <a:bodyPr/>
          <a:lstStyle/>
          <a:p>
            <a:pPr eaLnBrk="1" hangingPunct="1">
              <a:lnSpc>
                <a:spcPct val="90000"/>
              </a:lnSpc>
            </a:pPr>
            <a:r>
              <a:rPr lang="en-US" altLang="zh-CN" b="1"/>
              <a:t>Example</a:t>
            </a:r>
          </a:p>
          <a:p>
            <a:pPr eaLnBrk="1" hangingPunct="1">
              <a:lnSpc>
                <a:spcPct val="90000"/>
              </a:lnSpc>
              <a:buFontTx/>
              <a:buNone/>
            </a:pPr>
            <a:r>
              <a:rPr lang="en-US" altLang="zh-CN" b="1"/>
              <a:t>	</a:t>
            </a:r>
            <a:r>
              <a:rPr lang="en-US" altLang="zh-CN"/>
              <a:t>1000 mem references -&gt; 40 misses in L1 and 20 misses in L2;</a:t>
            </a:r>
          </a:p>
          <a:p>
            <a:pPr eaLnBrk="1" hangingPunct="1">
              <a:lnSpc>
                <a:spcPct val="90000"/>
              </a:lnSpc>
              <a:buFontTx/>
              <a:buNone/>
            </a:pPr>
            <a:r>
              <a:rPr lang="en-US" altLang="zh-CN"/>
              <a:t>	miss penalty from L2 is 200 cc;</a:t>
            </a:r>
          </a:p>
          <a:p>
            <a:pPr eaLnBrk="1" hangingPunct="1">
              <a:lnSpc>
                <a:spcPct val="90000"/>
              </a:lnSpc>
              <a:buFontTx/>
              <a:buNone/>
            </a:pPr>
            <a:r>
              <a:rPr lang="en-US" altLang="zh-CN"/>
              <a:t>	hit time of L2 is 10 cc;</a:t>
            </a:r>
          </a:p>
          <a:p>
            <a:pPr eaLnBrk="1" hangingPunct="1">
              <a:lnSpc>
                <a:spcPct val="90000"/>
              </a:lnSpc>
              <a:buFontTx/>
              <a:buNone/>
            </a:pPr>
            <a:r>
              <a:rPr lang="en-US" altLang="zh-CN"/>
              <a:t>	hit time of L1 is 1 cc;</a:t>
            </a:r>
          </a:p>
          <a:p>
            <a:pPr eaLnBrk="1" hangingPunct="1">
              <a:lnSpc>
                <a:spcPct val="90000"/>
              </a:lnSpc>
              <a:buFontTx/>
              <a:buNone/>
            </a:pPr>
            <a:r>
              <a:rPr lang="en-US" altLang="zh-CN"/>
              <a:t>	1.5 mem references per instruction;</a:t>
            </a:r>
          </a:p>
          <a:p>
            <a:pPr eaLnBrk="1" hangingPunct="1">
              <a:lnSpc>
                <a:spcPct val="90000"/>
              </a:lnSpc>
              <a:buFontTx/>
              <a:buNone/>
            </a:pPr>
            <a:r>
              <a:rPr lang="en-US" altLang="zh-CN" b="1"/>
              <a:t>Q: 1.</a:t>
            </a:r>
            <a:r>
              <a:rPr lang="en-US" altLang="zh-CN"/>
              <a:t> various miss rates?</a:t>
            </a:r>
          </a:p>
          <a:p>
            <a:pPr eaLnBrk="1" hangingPunct="1">
              <a:lnSpc>
                <a:spcPct val="90000"/>
              </a:lnSpc>
              <a:buFontTx/>
              <a:buNone/>
            </a:pPr>
            <a:r>
              <a:rPr lang="en-US" altLang="zh-CN"/>
              <a:t>	  </a:t>
            </a:r>
            <a:r>
              <a:rPr lang="en-US" altLang="zh-CN" b="1"/>
              <a:t>2.</a:t>
            </a:r>
            <a:r>
              <a:rPr lang="en-US" altLang="zh-CN"/>
              <a:t> avg mem access time?</a:t>
            </a:r>
          </a:p>
          <a:p>
            <a:pPr eaLnBrk="1" hangingPunct="1">
              <a:lnSpc>
                <a:spcPct val="90000"/>
              </a:lnSpc>
              <a:buFontTx/>
              <a:buNone/>
            </a:pPr>
            <a:r>
              <a:rPr lang="en-US" altLang="zh-CN"/>
              <a:t>	  </a:t>
            </a:r>
            <a:r>
              <a:rPr lang="en-US" altLang="zh-CN" b="1"/>
              <a:t>3.</a:t>
            </a:r>
            <a:r>
              <a:rPr lang="en-US" altLang="zh-CN"/>
              <a:t> avg stall cycles per instruction?</a:t>
            </a:r>
            <a:endParaRPr lang="en-US" altLang="zh-CN" b="1"/>
          </a:p>
        </p:txBody>
      </p:sp>
      <p:sp>
        <p:nvSpPr>
          <p:cNvPr id="198658" name="Rectangle 2">
            <a:extLst>
              <a:ext uri="{FF2B5EF4-FFF2-40B4-BE49-F238E27FC236}">
                <a16:creationId xmlns:a16="http://schemas.microsoft.com/office/drawing/2014/main" id="{73518BD1-2ACD-D44C-8064-16B2D8164404}"/>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131519</TotalTime>
  <Words>11306</Words>
  <Application>Microsoft Macintosh PowerPoint</Application>
  <PresentationFormat>On-screen Show (4:3)</PresentationFormat>
  <Paragraphs>1244</Paragraphs>
  <Slides>161</Slides>
  <Notes>97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161</vt:i4>
      </vt:variant>
    </vt:vector>
  </HeadingPairs>
  <TitlesOfParts>
    <vt:vector size="174" baseType="lpstr">
      <vt:lpstr>AdvOT3b30f6db.B</vt:lpstr>
      <vt:lpstr>AdvOT46dcae81</vt:lpstr>
      <vt:lpstr>AdvOTce3d9a73</vt:lpstr>
      <vt:lpstr>Arial Unicode MS</vt:lpstr>
      <vt:lpstr>微软雅黑</vt:lpstr>
      <vt:lpstr>华文琥珀</vt:lpstr>
      <vt:lpstr>Arial</vt:lpstr>
      <vt:lpstr>Times New Roman</vt:lpstr>
      <vt:lpstr>Verdana</vt:lpstr>
      <vt:lpstr>默认设计模板</vt:lpstr>
      <vt:lpstr>1_默认设计模板</vt:lpstr>
      <vt:lpstr>2_默认设计模板</vt:lpstr>
      <vt:lpstr>3_默认设计模板</vt:lpstr>
      <vt:lpstr>PowerPoint Presentation</vt:lpstr>
      <vt:lpstr>Memory Hierarchy Design Basics</vt:lpstr>
      <vt:lpstr>PowerPoint Presentation</vt:lpstr>
      <vt:lpstr>PowerPoint Presentation</vt:lpstr>
      <vt:lpstr>Memory Hierarchy?</vt:lpstr>
      <vt:lpstr>Memory Hierarchy?</vt:lpstr>
      <vt:lpstr>Memory Hierarchy?</vt:lpstr>
      <vt:lpstr>Memory Hierarchy?</vt:lpstr>
      <vt:lpstr>Memory Hierarchy?</vt:lpstr>
      <vt:lpstr>PowerPoint Presentation</vt:lpstr>
      <vt:lpstr>Main Memory</vt:lpstr>
      <vt:lpstr>Main Memory</vt:lpstr>
      <vt:lpstr>Main Memory</vt:lpstr>
      <vt:lpstr>Main Memory</vt:lpstr>
      <vt:lpstr>SRAM</vt:lpstr>
      <vt:lpstr>Direct Mapped Cache</vt:lpstr>
      <vt:lpstr>Direct Mapped Cache</vt:lpstr>
      <vt:lpstr>Direct Mapped Cache</vt:lpstr>
      <vt:lpstr>Direct Mapped Cache</vt:lpstr>
      <vt:lpstr>Direct Mapped Cache</vt:lpstr>
      <vt:lpstr>Direct Mapped Cache</vt:lpstr>
      <vt:lpstr>Direct Mapped Cache</vt:lpstr>
      <vt:lpstr>Set Associative Cache</vt:lpstr>
      <vt:lpstr>Fully Associative Cache</vt:lpstr>
      <vt:lpstr>DRAM</vt:lpstr>
      <vt:lpstr>DRAM</vt:lpstr>
      <vt:lpstr>DRAM Organization</vt:lpstr>
      <vt:lpstr>DRAM Organization</vt:lpstr>
      <vt:lpstr>DRAM Organization</vt:lpstr>
      <vt:lpstr>DRAM Organization</vt:lpstr>
      <vt:lpstr>DRAM Organization</vt:lpstr>
      <vt:lpstr>DRAM Organization</vt:lpstr>
      <vt:lpstr>DRAM Organization</vt:lpstr>
      <vt:lpstr>DRAM Access Example</vt:lpstr>
      <vt:lpstr>Bring Row into Row Buffer</vt:lpstr>
      <vt:lpstr>Select Data via Multiplexor</vt:lpstr>
      <vt:lpstr>Data Selected</vt:lpstr>
      <vt:lpstr>Row Buffer Hit</vt:lpstr>
      <vt:lpstr>Row Buffer Conflict</vt:lpstr>
      <vt:lpstr>DRAM Improvement</vt:lpstr>
      <vt:lpstr>DRAM Improvement</vt:lpstr>
      <vt:lpstr>DRAM Improvement</vt:lpstr>
      <vt:lpstr>DRAM Improvement</vt:lpstr>
      <vt:lpstr>DRAM Improvement</vt:lpstr>
      <vt:lpstr>DRAM Improvement</vt:lpstr>
      <vt:lpstr>Capacity and Access Time</vt:lpstr>
      <vt:lpstr>Clock Rates and Bandwidth</vt:lpstr>
      <vt:lpstr>Power Consumption</vt:lpstr>
      <vt:lpstr>Graphics Data RAM</vt:lpstr>
      <vt:lpstr>Graphics Data RAM</vt:lpstr>
      <vt:lpstr>Stacked/Embedded DRAM</vt:lpstr>
      <vt:lpstr>Stacked/Embedded DRAM</vt:lpstr>
      <vt:lpstr>Flash Memory</vt:lpstr>
      <vt:lpstr>Flash Memory</vt:lpstr>
      <vt:lpstr>Flash Memory</vt:lpstr>
      <vt:lpstr>Phase-Change Memory</vt:lpstr>
      <vt:lpstr>Memory Dependability </vt:lpstr>
      <vt:lpstr>Memory Dependability</vt:lpstr>
      <vt:lpstr>Memory Dependability</vt:lpstr>
      <vt:lpstr>Memory Dependability</vt:lpstr>
      <vt:lpstr>Memory Dependability</vt:lpstr>
      <vt:lpstr>Optimization</vt:lpstr>
      <vt:lpstr>Optimization</vt:lpstr>
      <vt:lpstr>Cache Performance</vt:lpstr>
      <vt:lpstr>Cache Performance</vt:lpstr>
      <vt:lpstr>Cache Performance</vt:lpstr>
      <vt:lpstr>PowerPoint Presentation</vt:lpstr>
      <vt:lpstr>Six Basic Cache Optimizations</vt:lpstr>
      <vt:lpstr>Six Basic Cache Optimizations</vt:lpstr>
      <vt:lpstr>Six Basic Cache Optimizations</vt:lpstr>
      <vt:lpstr>Address Translation</vt:lpstr>
      <vt:lpstr>Average Memory Access Time = Hit Time + Miss Rate x Miss Penalty</vt:lpstr>
      <vt:lpstr>Root Causes of Miss Rates</vt:lpstr>
      <vt:lpstr>Capacity vs Conflict</vt:lpstr>
      <vt:lpstr>Opt #1: Larger Block Size</vt:lpstr>
      <vt:lpstr>Opt #1: Larger Block Size</vt:lpstr>
      <vt:lpstr>Opt #1: Larger Block Size</vt:lpstr>
      <vt:lpstr>Opt #1: Larger Block Size</vt:lpstr>
      <vt:lpstr>Opt #1: Larger Block Size</vt:lpstr>
      <vt:lpstr>Opt #2: Larger Cache</vt:lpstr>
      <vt:lpstr>Opt #3: Higher Associativity</vt:lpstr>
      <vt:lpstr>Opt #3: Higher Associativity</vt:lpstr>
      <vt:lpstr>Opt #3: Higher Associativity</vt:lpstr>
      <vt:lpstr>PowerPoint Presentation</vt:lpstr>
      <vt:lpstr>Opt #3: Higher Associativity</vt:lpstr>
      <vt:lpstr>Opt #3: Higher Associativity</vt:lpstr>
      <vt:lpstr>Opt #3: Higher Associativity</vt:lpstr>
      <vt:lpstr>Average Memory Access Time = Hit Time + Miss Rate x Miss Penalty</vt:lpstr>
      <vt:lpstr>Opt #4: Multilevel Cache</vt:lpstr>
      <vt:lpstr>Opt #4: Multilevel Cache</vt:lpstr>
      <vt:lpstr>Opt #4: Multilevel Cache</vt:lpstr>
      <vt:lpstr>Opt #4: Multilevel Cache</vt:lpstr>
      <vt:lpstr>Opt #4: Multilevel Cache</vt:lpstr>
      <vt:lpstr>Opt #4: Multilevel Cache</vt:lpstr>
      <vt:lpstr>(recap) Cache Performance: Equations!!!</vt:lpstr>
      <vt:lpstr>Opt #4: Multilevel Cache</vt:lpstr>
      <vt:lpstr>Opt #4: Multilevel Cache</vt:lpstr>
      <vt:lpstr>Opt #4: Multilevel Cache</vt:lpstr>
      <vt:lpstr>Opt #4: Multilevel Cache</vt:lpstr>
      <vt:lpstr>Opt #4: Multilevel Cache</vt:lpstr>
      <vt:lpstr>Opt #4: Multilevel Cache</vt:lpstr>
      <vt:lpstr>Opt #4: Multilevel Cache</vt:lpstr>
      <vt:lpstr>Opt #5: Prioritize Read Misses Over Writes</vt:lpstr>
      <vt:lpstr>Opt #5: Prioritize Read Misses Over Writes</vt:lpstr>
      <vt:lpstr>Average Memory Access Time = Hit Time + Miss Rate x Miss Penalty</vt:lpstr>
      <vt:lpstr>Opt #6: Avoid Address Translation During Indexing Cache</vt:lpstr>
      <vt:lpstr>Opt #6: Avoid Address Translation During Indexing Cache</vt:lpstr>
      <vt:lpstr>Opt #6: Avoid Address Translation During Indexing Cache</vt:lpstr>
      <vt:lpstr>PowerPoint Presentation</vt:lpstr>
      <vt:lpstr>PowerPoint Presentation</vt:lpstr>
      <vt:lpstr>PowerPoint Presentation</vt:lpstr>
      <vt:lpstr>PowerPoint Presentation</vt:lpstr>
      <vt:lpstr>Four Mem Hierarchy Q’s</vt:lpstr>
      <vt:lpstr>Four Mem Hierarchy Q’s</vt:lpstr>
      <vt:lpstr>Four Mem Hierarchy Q’s</vt:lpstr>
      <vt:lpstr>Four Mem Hierarchy Q’s</vt:lpstr>
      <vt:lpstr>Four Mem Hierarchy Q’s</vt:lpstr>
      <vt:lpstr>Four Memory Hierarchy Q’s</vt:lpstr>
      <vt:lpstr>Four Mem Hierarchy Q’s</vt:lpstr>
      <vt:lpstr>PowerPoint Presentation</vt:lpstr>
      <vt:lpstr>PowerPoint Presentation</vt:lpstr>
      <vt:lpstr>Page Table ?</vt:lpstr>
      <vt:lpstr>Page Table ?</vt:lpstr>
      <vt:lpstr>Page Table ?</vt:lpstr>
      <vt:lpstr>PowerPoint Presentation</vt:lpstr>
      <vt:lpstr>Learn from History</vt:lpstr>
      <vt:lpstr>TLB</vt:lpstr>
      <vt:lpstr>TLB Example</vt:lpstr>
      <vt:lpstr>TLB Example</vt:lpstr>
      <vt:lpstr>TLB Example</vt:lpstr>
      <vt:lpstr>TLB Example</vt:lpstr>
      <vt:lpstr>PowerPoint Presentation</vt:lpstr>
      <vt:lpstr>Page Size Selection</vt:lpstr>
      <vt:lpstr>Page Size Selection</vt:lpstr>
      <vt:lpstr>PowerPoint Presentation</vt:lpstr>
      <vt:lpstr>PowerPoint Presentation</vt:lpstr>
      <vt:lpstr>Page Size Selection</vt:lpstr>
      <vt:lpstr>Page Size Selection</vt:lpstr>
      <vt:lpstr>PowerPoint Presentation</vt:lpstr>
      <vt:lpstr>PowerPoint Presentation</vt:lpstr>
      <vt:lpstr>PowerPoint Presentation</vt:lpstr>
      <vt:lpstr>Address Translation</vt:lpstr>
      <vt:lpstr>Address Translation</vt:lpstr>
      <vt:lpstr>Address Translation</vt:lpstr>
      <vt:lpstr>Address Translation</vt:lpstr>
      <vt:lpstr>Address Translation</vt:lpstr>
      <vt:lpstr>Address Translation</vt:lpstr>
      <vt:lpstr>PowerPoint Presentation</vt:lpstr>
      <vt:lpstr>Address Translation</vt:lpstr>
      <vt:lpstr>Address Translation</vt:lpstr>
      <vt:lpstr>Address Translation</vt:lpstr>
      <vt:lpstr>PowerPoint Presentation</vt:lpstr>
      <vt:lpstr>PowerPoint Presentation</vt:lpstr>
      <vt:lpstr>Summary of Cache Opt</vt:lpstr>
      <vt:lpstr> Appendix B</vt:lpstr>
      <vt:lpstr>Readings</vt:lpstr>
      <vt:lpstr>PowerPoint Presentation</vt:lpstr>
      <vt:lpstr>PowerPoint Presentation</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1636</cp:revision>
  <cp:lastPrinted>1601-01-01T00:00:00Z</cp:lastPrinted>
  <dcterms:created xsi:type="dcterms:W3CDTF">1601-01-01T00:00:00Z</dcterms:created>
  <dcterms:modified xsi:type="dcterms:W3CDTF">2023-09-24T09:54:29Z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